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472" r:id="rId4"/>
  </p:sldMasterIdLst>
  <p:notesMasterIdLst>
    <p:notesMasterId r:id="rId16"/>
  </p:notesMasterIdLst>
  <p:sldIdLst>
    <p:sldId id="272" r:id="rId5"/>
    <p:sldId id="284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EF"/>
    <a:srgbClr val="10253B"/>
    <a:srgbClr val="595959"/>
    <a:srgbClr val="175CA8"/>
    <a:srgbClr val="1256A4"/>
    <a:srgbClr val="1F65B0"/>
    <a:srgbClr val="468EF2"/>
    <a:srgbClr val="094B9B"/>
    <a:srgbClr val="408BCE"/>
    <a:srgbClr val="FCB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FB8F98-A556-9140-8D08-D45C87DFD00E}" v="2" dt="2023-03-03T21:46:58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7" autoAdjust="0"/>
    <p:restoredTop sz="95748" autoAdjust="0"/>
  </p:normalViewPr>
  <p:slideViewPr>
    <p:cSldViewPr snapToGrid="0">
      <p:cViewPr varScale="1">
        <p:scale>
          <a:sx n="105" d="100"/>
          <a:sy n="105" d="100"/>
        </p:scale>
        <p:origin x="99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553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A80974-0C1C-4FD9-AB7D-A4DCD940F2C6}" type="datetimeFigureOut">
              <a:rPr lang="es-ES"/>
              <a:pPr>
                <a:defRPr/>
              </a:pPr>
              <a:t>3/3/23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5EF21BD-0BFE-4732-8591-B1105C54745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3822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INGENIERIA DE SOFTWARE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F21BD-0BFE-4732-8591-B1105C547450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663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DAMP &amp; DAW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F21BD-0BFE-4732-8591-B1105C547450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16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8EF0A3-B156-BB43-A923-C39227BC4AD4}"/>
              </a:ext>
            </a:extLst>
          </p:cNvPr>
          <p:cNvSpPr/>
          <p:nvPr userDrawn="1"/>
        </p:nvSpPr>
        <p:spPr>
          <a:xfrm>
            <a:off x="-130617" y="5630779"/>
            <a:ext cx="12467242" cy="122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1B3266C-3852-4AC4-B8AF-73871FD4E59D}"/>
              </a:ext>
            </a:extLst>
          </p:cNvPr>
          <p:cNvSpPr txBox="1">
            <a:spLocks/>
          </p:cNvSpPr>
          <p:nvPr userDrawn="1"/>
        </p:nvSpPr>
        <p:spPr>
          <a:xfrm>
            <a:off x="476781" y="5836488"/>
            <a:ext cx="3584452" cy="710701"/>
          </a:xfrm>
          <a:prstGeom prst="rect">
            <a:avLst/>
          </a:prstGeom>
          <a:effectLst/>
        </p:spPr>
        <p:txBody>
          <a:bodyPr vert="horz" lIns="91414" tIns="45707" rIns="91414" bIns="45707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U-</a:t>
            </a:r>
            <a:r>
              <a:rPr lang="es-ES" sz="1400" b="1" dirty="0" err="1">
                <a:solidFill>
                  <a:srgbClr val="0065EF"/>
                </a:solidFill>
                <a:latin typeface="Montserrat" pitchFamily="2" charset="77"/>
                <a:cs typeface="Arial"/>
              </a:rPr>
              <a:t>tad</a:t>
            </a: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, Centro Universitario </a:t>
            </a:r>
          </a:p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de Tecnología y Arte Digital</a:t>
            </a:r>
            <a:endParaRPr lang="en-US" sz="1400" b="1" dirty="0">
              <a:solidFill>
                <a:srgbClr val="0065EF"/>
              </a:solidFill>
              <a:latin typeface="Montserrat" pitchFamily="2" charset="77"/>
              <a:cs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D8FC6C-C6CD-BF4F-A41E-173A51BBBB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0946" y="6122233"/>
            <a:ext cx="1110352" cy="349118"/>
          </a:xfrm>
          <a:prstGeom prst="rect">
            <a:avLst/>
          </a:prstGeom>
        </p:spPr>
      </p:pic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1DECF2E-271E-1604-7AB7-FD02C7984F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6308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Haz </a:t>
            </a:r>
            <a:r>
              <a:rPr lang="es-ES" dirty="0" err="1"/>
              <a:t>click</a:t>
            </a:r>
            <a:r>
              <a:rPr lang="es-ES" dirty="0"/>
              <a:t> en el icono para insertar una imagen de portada</a:t>
            </a:r>
          </a:p>
        </p:txBody>
      </p:sp>
    </p:spTree>
    <p:extLst>
      <p:ext uri="{BB962C8B-B14F-4D97-AF65-F5344CB8AC3E}">
        <p14:creationId xmlns:p14="http://schemas.microsoft.com/office/powerpoint/2010/main" val="373064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A23F56-AB8E-B042-838F-49197B2FF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7" t="436"/>
          <a:stretch/>
        </p:blipFill>
        <p:spPr>
          <a:xfrm>
            <a:off x="-130617" y="0"/>
            <a:ext cx="12467242" cy="583648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090365E-7E1B-8744-A224-A72D53DE3FCE}"/>
              </a:ext>
            </a:extLst>
          </p:cNvPr>
          <p:cNvSpPr/>
          <p:nvPr userDrawn="1"/>
        </p:nvSpPr>
        <p:spPr>
          <a:xfrm>
            <a:off x="-130617" y="5630779"/>
            <a:ext cx="12467242" cy="122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7C52E7F-62CA-A44A-9343-2E564906C0F1}"/>
              </a:ext>
            </a:extLst>
          </p:cNvPr>
          <p:cNvSpPr txBox="1">
            <a:spLocks/>
          </p:cNvSpPr>
          <p:nvPr userDrawn="1"/>
        </p:nvSpPr>
        <p:spPr>
          <a:xfrm>
            <a:off x="476781" y="5836488"/>
            <a:ext cx="3584452" cy="710701"/>
          </a:xfrm>
          <a:prstGeom prst="rect">
            <a:avLst/>
          </a:prstGeom>
          <a:effectLst/>
        </p:spPr>
        <p:txBody>
          <a:bodyPr vert="horz" lIns="91414" tIns="45707" rIns="91414" bIns="45707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U-</a:t>
            </a:r>
            <a:r>
              <a:rPr lang="es-ES" sz="1400" b="1" dirty="0" err="1">
                <a:solidFill>
                  <a:srgbClr val="0065EF"/>
                </a:solidFill>
                <a:latin typeface="Montserrat" pitchFamily="2" charset="77"/>
                <a:cs typeface="Arial"/>
              </a:rPr>
              <a:t>tad</a:t>
            </a: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, Centro Universitario </a:t>
            </a:r>
          </a:p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de Tecnología y Arte Digital</a:t>
            </a:r>
            <a:endParaRPr lang="en-US" sz="1400" b="1" dirty="0">
              <a:solidFill>
                <a:srgbClr val="0065EF"/>
              </a:solidFill>
              <a:latin typeface="Montserrat" pitchFamily="2" charset="77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55E0CB-FD3D-9B4A-AAFE-248B5CB5C6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0946" y="6122233"/>
            <a:ext cx="1110352" cy="3491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421721-CB53-E749-892F-FA5C0FCEA496}"/>
              </a:ext>
            </a:extLst>
          </p:cNvPr>
          <p:cNvSpPr txBox="1"/>
          <p:nvPr userDrawn="1"/>
        </p:nvSpPr>
        <p:spPr>
          <a:xfrm>
            <a:off x="2560023" y="2346030"/>
            <a:ext cx="67827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500" b="1" spc="-100" dirty="0">
                <a:solidFill>
                  <a:srgbClr val="0065EF"/>
                </a:solidFill>
                <a:latin typeface="Montserrat" pitchFamily="2" charset="77"/>
                <a:ea typeface="Arial" charset="0"/>
                <a:cs typeface="Arial" charset="0"/>
              </a:rPr>
              <a:t>¡Muchas gracias! </a:t>
            </a:r>
            <a:r>
              <a:rPr lang="es-ES" sz="5500" b="1" spc="-100" dirty="0">
                <a:solidFill>
                  <a:srgbClr val="0065EF"/>
                </a:solidFill>
                <a:latin typeface="Montserrat" pitchFamily="2" charset="77"/>
                <a:ea typeface="Arial" charset="0"/>
                <a:cs typeface="Arial" charset="0"/>
                <a:sym typeface="Wingdings" pitchFamily="2" charset="2"/>
              </a:rPr>
              <a:t>:)</a:t>
            </a:r>
            <a:endParaRPr lang="es-ES" sz="5500" b="1" spc="-100" dirty="0">
              <a:solidFill>
                <a:srgbClr val="0065EF"/>
              </a:solidFill>
              <a:latin typeface="Montserrat" pitchFamily="2" charset="77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3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uegos artificiales de colores&#10;&#10;Descripción generada automáticamente con confianza baja">
            <a:extLst>
              <a:ext uri="{FF2B5EF4-FFF2-40B4-BE49-F238E27FC236}">
                <a16:creationId xmlns:a16="http://schemas.microsoft.com/office/drawing/2014/main" id="{CC894EDF-7BF0-B44F-8352-CFDB102855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8" t="3908" r="100" b="11261"/>
          <a:stretch/>
        </p:blipFill>
        <p:spPr>
          <a:xfrm>
            <a:off x="-130616" y="1"/>
            <a:ext cx="12454882" cy="601734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119E2DB-33C3-0A41-8BC2-AA38E6AC7BD5}"/>
              </a:ext>
            </a:extLst>
          </p:cNvPr>
          <p:cNvSpPr/>
          <p:nvPr userDrawn="1"/>
        </p:nvSpPr>
        <p:spPr>
          <a:xfrm>
            <a:off x="0" y="0"/>
            <a:ext cx="12324266" cy="5680124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8EF0A3-B156-BB43-A923-C39227BC4AD4}"/>
              </a:ext>
            </a:extLst>
          </p:cNvPr>
          <p:cNvSpPr/>
          <p:nvPr userDrawn="1"/>
        </p:nvSpPr>
        <p:spPr>
          <a:xfrm>
            <a:off x="-130617" y="5630779"/>
            <a:ext cx="12467242" cy="122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1B3266C-3852-4AC4-B8AF-73871FD4E59D}"/>
              </a:ext>
            </a:extLst>
          </p:cNvPr>
          <p:cNvSpPr txBox="1">
            <a:spLocks/>
          </p:cNvSpPr>
          <p:nvPr userDrawn="1"/>
        </p:nvSpPr>
        <p:spPr>
          <a:xfrm>
            <a:off x="476781" y="5836488"/>
            <a:ext cx="3584452" cy="710701"/>
          </a:xfrm>
          <a:prstGeom prst="rect">
            <a:avLst/>
          </a:prstGeom>
          <a:effectLst/>
        </p:spPr>
        <p:txBody>
          <a:bodyPr vert="horz" lIns="91414" tIns="45707" rIns="91414" bIns="45707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U-</a:t>
            </a:r>
            <a:r>
              <a:rPr lang="es-ES" sz="1400" b="1" dirty="0" err="1">
                <a:solidFill>
                  <a:srgbClr val="0065EF"/>
                </a:solidFill>
                <a:latin typeface="Montserrat" pitchFamily="2" charset="77"/>
                <a:cs typeface="Arial"/>
              </a:rPr>
              <a:t>tad</a:t>
            </a: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, Centro Universitario </a:t>
            </a:r>
          </a:p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de Tecnología y Arte Digital</a:t>
            </a:r>
            <a:endParaRPr lang="en-US" sz="1400" b="1" dirty="0">
              <a:solidFill>
                <a:srgbClr val="0065EF"/>
              </a:solidFill>
              <a:latin typeface="Montserrat" pitchFamily="2" charset="77"/>
              <a:cs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D8FC6C-C6CD-BF4F-A41E-173A51BBB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0946" y="6122233"/>
            <a:ext cx="1110352" cy="3491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DCD7D46-75A4-B44F-9169-AF4A359A480C}"/>
              </a:ext>
            </a:extLst>
          </p:cNvPr>
          <p:cNvSpPr txBox="1"/>
          <p:nvPr userDrawn="1"/>
        </p:nvSpPr>
        <p:spPr>
          <a:xfrm>
            <a:off x="3092458" y="2346030"/>
            <a:ext cx="55654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b="1" spc="-100" dirty="0">
                <a:solidFill>
                  <a:schemeClr val="bg1"/>
                </a:solidFill>
                <a:latin typeface="Montserrat" pitchFamily="2" charset="77"/>
                <a:ea typeface="Arial" charset="0"/>
                <a:cs typeface="Arial" charset="0"/>
              </a:rPr>
              <a:t>¡Muchas gracias! </a:t>
            </a:r>
            <a:r>
              <a:rPr lang="es-ES" sz="4500" b="1" spc="-100" dirty="0">
                <a:solidFill>
                  <a:schemeClr val="bg1"/>
                </a:solidFill>
                <a:latin typeface="Montserrat" pitchFamily="2" charset="77"/>
                <a:ea typeface="Arial" charset="0"/>
                <a:cs typeface="Arial" charset="0"/>
                <a:sym typeface="Wingdings" pitchFamily="2" charset="2"/>
              </a:rPr>
              <a:t>:)</a:t>
            </a:r>
            <a:endParaRPr lang="es-ES" sz="4500" b="1" spc="-100" dirty="0">
              <a:solidFill>
                <a:schemeClr val="bg1"/>
              </a:solidFill>
              <a:latin typeface="Montserrat" pitchFamily="2" charset="77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95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8801D9-22BA-4D6B-BD7E-9D04B476D1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172" y="1164120"/>
            <a:ext cx="1985935" cy="521425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AB32BB-DC82-415C-B974-54D7F6BBFF3A}"/>
              </a:ext>
            </a:extLst>
          </p:cNvPr>
          <p:cNvSpPr txBox="1"/>
          <p:nvPr userDrawn="1"/>
        </p:nvSpPr>
        <p:spPr>
          <a:xfrm>
            <a:off x="6610569" y="4730240"/>
            <a:ext cx="11951462" cy="6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spc="-100" dirty="0">
                <a:solidFill>
                  <a:srgbClr val="006DFF"/>
                </a:solidFill>
                <a:latin typeface="Montserrat" pitchFamily="2" charset="77"/>
                <a:ea typeface="Arial" charset="0"/>
                <a:cs typeface="Arial" charset="0"/>
              </a:rPr>
              <a:t>¡Muchas gracias! </a:t>
            </a:r>
            <a:r>
              <a:rPr lang="es-ES" sz="3500" b="1" spc="-100" dirty="0">
                <a:solidFill>
                  <a:srgbClr val="006DFF"/>
                </a:solidFill>
                <a:latin typeface="Montserrat" pitchFamily="2" charset="77"/>
                <a:ea typeface="Arial" charset="0"/>
                <a:cs typeface="Arial" charset="0"/>
                <a:sym typeface="Wingdings" pitchFamily="2" charset="2"/>
              </a:rPr>
              <a:t>:)</a:t>
            </a:r>
            <a:endParaRPr lang="es-ES" sz="3500" b="1" spc="-100" dirty="0">
              <a:solidFill>
                <a:srgbClr val="006DFF"/>
              </a:solidFill>
              <a:latin typeface="Montserrat" pitchFamily="2" charset="77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37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A63655D-3E34-C04F-84AD-7C113ECF1B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7" t="436"/>
          <a:stretch/>
        </p:blipFill>
        <p:spPr>
          <a:xfrm>
            <a:off x="-130617" y="0"/>
            <a:ext cx="12467242" cy="58364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18EF0A3-B156-BB43-A923-C39227BC4AD4}"/>
              </a:ext>
            </a:extLst>
          </p:cNvPr>
          <p:cNvSpPr/>
          <p:nvPr userDrawn="1"/>
        </p:nvSpPr>
        <p:spPr>
          <a:xfrm>
            <a:off x="-130617" y="5630779"/>
            <a:ext cx="12467242" cy="122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1B3266C-3852-4AC4-B8AF-73871FD4E59D}"/>
              </a:ext>
            </a:extLst>
          </p:cNvPr>
          <p:cNvSpPr txBox="1">
            <a:spLocks/>
          </p:cNvSpPr>
          <p:nvPr userDrawn="1"/>
        </p:nvSpPr>
        <p:spPr>
          <a:xfrm>
            <a:off x="476781" y="5836488"/>
            <a:ext cx="3584452" cy="710701"/>
          </a:xfrm>
          <a:prstGeom prst="rect">
            <a:avLst/>
          </a:prstGeom>
          <a:effectLst/>
        </p:spPr>
        <p:txBody>
          <a:bodyPr vert="horz" lIns="91414" tIns="45707" rIns="91414" bIns="45707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U-</a:t>
            </a:r>
            <a:r>
              <a:rPr lang="es-ES" sz="1400" b="1" dirty="0" err="1">
                <a:solidFill>
                  <a:srgbClr val="0065EF"/>
                </a:solidFill>
                <a:latin typeface="Montserrat" pitchFamily="2" charset="77"/>
                <a:cs typeface="Arial"/>
              </a:rPr>
              <a:t>tad</a:t>
            </a: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, Centro Universitario </a:t>
            </a:r>
          </a:p>
          <a:p>
            <a:pPr algn="l">
              <a:lnSpc>
                <a:spcPct val="100000"/>
              </a:lnSpc>
            </a:pPr>
            <a:r>
              <a:rPr lang="es-ES" sz="1400" b="1" dirty="0">
                <a:solidFill>
                  <a:srgbClr val="0065EF"/>
                </a:solidFill>
                <a:latin typeface="Montserrat" pitchFamily="2" charset="77"/>
                <a:cs typeface="Arial"/>
              </a:rPr>
              <a:t>de Tecnología y Arte Digital</a:t>
            </a:r>
            <a:endParaRPr lang="en-US" sz="1400" b="1" dirty="0">
              <a:solidFill>
                <a:srgbClr val="0065EF"/>
              </a:solidFill>
              <a:latin typeface="Montserrat" pitchFamily="2" charset="77"/>
              <a:cs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D8FC6C-C6CD-BF4F-A41E-173A51BBB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0946" y="6122233"/>
            <a:ext cx="1110352" cy="34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4B710-5362-408E-9A1D-9302EC3C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1775"/>
            <a:ext cx="6421998" cy="3457366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Montserrat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3B5EDD-B98C-4875-BCE7-22F613384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4BA5C-AC77-4A40-8551-752060FF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5475158" cy="1770997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Montserrat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69513A0-AA39-464F-8638-DB1A7DCBD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9187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04FF8A-C21D-4FAE-830D-360C24FAF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2809875"/>
            <a:ext cx="5475287" cy="1941513"/>
          </a:xfrm>
          <a:prstGeom prst="rect">
            <a:avLst/>
          </a:prstGeom>
        </p:spPr>
        <p:txBody>
          <a:bodyPr numCol="1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595959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  <a:p>
            <a:pPr lvl="0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8BE8E9-5813-C327-186D-C4B27659CF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04D33A0-5660-44C0-901F-2677A8E5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897252"/>
            <a:ext cx="5475158" cy="1770997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Montserrat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143E688-9ED7-4210-BC1F-16097D063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2811319"/>
            <a:ext cx="9002868" cy="2121108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E776C5-7EAF-2E2B-2E58-FD967FCFE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69FC4D2D-2338-4101-A544-A161CA41E3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3" y="1364105"/>
            <a:ext cx="8650599" cy="4009869"/>
          </a:xfrm>
          <a:prstGeom prst="rect">
            <a:avLst/>
          </a:prstGeom>
        </p:spPr>
        <p:txBody>
          <a:bodyPr numCol="2" spcCol="72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CD19F3-D225-98A5-8B2B-97F8B3125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BD9928F6-8BB5-496E-A731-AA83E02646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DA9636F-D69E-4C7C-8757-EEEEDFD6FB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263" y="1326630"/>
            <a:ext cx="6169727" cy="3800006"/>
          </a:xfrm>
          <a:prstGeom prst="rect">
            <a:avLst/>
          </a:prstGeom>
        </p:spPr>
        <p:txBody>
          <a:bodyPr numCol="2" spcCol="54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595959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añadir texto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8AF522-6B2E-E7CD-EAAE-36ADD8F480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6">
            <a:extLst>
              <a:ext uri="{FF2B5EF4-FFF2-40B4-BE49-F238E27FC236}">
                <a16:creationId xmlns:a16="http://schemas.microsoft.com/office/drawing/2014/main" id="{E138447D-8737-44E5-BD31-C1B6BFA0EE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0" y="-66675"/>
            <a:ext cx="4722813" cy="692467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7E7A3D-D8C9-41C9-92F0-41E0E264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A74563A-9C1F-494E-B781-FBF0C2D7B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8666" y="1349114"/>
            <a:ext cx="2909367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95959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BE6B04-7368-BCA7-AB73-770905E879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48572DA2-6273-47AE-B847-2CEC53E954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64" y="1349115"/>
            <a:ext cx="2478686" cy="3402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0065EF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Haga clic para añadir texto destacado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DFD9C9FD-B70C-4176-8853-0365B5DDB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905" y="1349115"/>
            <a:ext cx="2478686" cy="340227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ǀ"/>
              <a:defRPr sz="2000" b="0">
                <a:solidFill>
                  <a:srgbClr val="595959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</a:t>
            </a:r>
            <a:r>
              <a:rPr lang="es-ES" dirty="0"/>
              <a:t> </a:t>
            </a:r>
            <a:r>
              <a:rPr lang="es-ES" dirty="0" err="1"/>
              <a:t>points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B13A18-5B84-5F14-0E72-8600335C9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474" y="6254217"/>
            <a:ext cx="755934" cy="2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8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6" r:id="rId1"/>
    <p:sldLayoutId id="2147484483" r:id="rId2"/>
    <p:sldLayoutId id="2147484475" r:id="rId3"/>
    <p:sldLayoutId id="2147484476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95" r:id="rId10"/>
    <p:sldLayoutId id="2147484497" r:id="rId11"/>
    <p:sldLayoutId id="21474844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rgbClr val="10253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Imagen que contiene interior, tabla, cama, parado&#10;&#10;Descripción generada automáticamente">
            <a:extLst>
              <a:ext uri="{FF2B5EF4-FFF2-40B4-BE49-F238E27FC236}">
                <a16:creationId xmlns:a16="http://schemas.microsoft.com/office/drawing/2014/main" id="{293D1550-F268-3AC4-E088-F941642878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7" b="8947"/>
          <a:stretch>
            <a:fillRect/>
          </a:stretch>
        </p:blipFill>
        <p:spPr>
          <a:xfrm>
            <a:off x="0" y="0"/>
            <a:ext cx="12192000" cy="5630863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4C98DB6-94CD-4F24-B3AF-0B4CBC750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t="28952" r="37107" b="50000"/>
          <a:stretch/>
        </p:blipFill>
        <p:spPr>
          <a:xfrm>
            <a:off x="403122" y="4268541"/>
            <a:ext cx="4621304" cy="9234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2B068C-9E2D-4933-A7AD-13F69D7D650D}"/>
              </a:ext>
            </a:extLst>
          </p:cNvPr>
          <p:cNvSpPr txBox="1"/>
          <p:nvPr/>
        </p:nvSpPr>
        <p:spPr>
          <a:xfrm>
            <a:off x="2989007" y="3246792"/>
            <a:ext cx="623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886ABB-09C6-49A8-8C89-25F26CA7BCA7}"/>
              </a:ext>
            </a:extLst>
          </p:cNvPr>
          <p:cNvSpPr txBox="1"/>
          <p:nvPr/>
        </p:nvSpPr>
        <p:spPr>
          <a:xfrm>
            <a:off x="373696" y="2346298"/>
            <a:ext cx="62336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s-ES" dirty="0">
                <a:latin typeface=""/>
              </a:rPr>
              <a:t> </a:t>
            </a:r>
            <a:r>
              <a:rPr lang="es-ES" sz="5400" b="1" i="0" u="none" strike="noStrike" dirty="0">
                <a:effectLst/>
                <a:latin typeface=""/>
              </a:rPr>
              <a:t>Ingeniería </a:t>
            </a:r>
            <a:r>
              <a:rPr lang="en-US" sz="5400" b="0" i="0" dirty="0">
                <a:effectLst/>
                <a:latin typeface=""/>
              </a:rPr>
              <a:t>​</a:t>
            </a:r>
          </a:p>
          <a:p>
            <a:pPr algn="l" rtl="0" fontAlgn="base"/>
            <a:r>
              <a:rPr lang="es-ES" sz="5400" b="1" i="0" u="none" strike="noStrike" dirty="0">
                <a:effectLst/>
                <a:latin typeface=""/>
              </a:rPr>
              <a:t>del Software</a:t>
            </a:r>
            <a:r>
              <a:rPr lang="en-US" sz="5400" b="0" i="0" dirty="0">
                <a:effectLst/>
                <a:latin typeface=""/>
              </a:rPr>
              <a:t>​</a:t>
            </a:r>
          </a:p>
          <a:p>
            <a:endParaRPr lang="es-ES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6750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2992081" y="396586"/>
            <a:ext cx="62078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FUNCIÓN FACTORIAL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1420009" y="1012139"/>
            <a:ext cx="93519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>
                <a:latin typeface=""/>
              </a:rPr>
              <a:t>Para </a:t>
            </a:r>
            <a:r>
              <a:rPr lang="en-US" sz="1600" dirty="0" err="1">
                <a:latin typeface=""/>
              </a:rPr>
              <a:t>explicar</a:t>
            </a:r>
            <a:r>
              <a:rPr lang="en-US" sz="1600" dirty="0">
                <a:latin typeface=""/>
              </a:rPr>
              <a:t> las </a:t>
            </a:r>
            <a:r>
              <a:rPr lang="en-US" sz="1600" dirty="0" err="1">
                <a:latin typeface=""/>
              </a:rPr>
              <a:t>funciones</a:t>
            </a:r>
            <a:r>
              <a:rPr lang="en-US" sz="1600" dirty="0">
                <a:latin typeface=""/>
              </a:rPr>
              <a:t>, </a:t>
            </a:r>
            <a:r>
              <a:rPr lang="en-US" sz="1600" dirty="0" err="1">
                <a:latin typeface=""/>
              </a:rPr>
              <a:t>vamos</a:t>
            </a:r>
            <a:r>
              <a:rPr lang="en-US" sz="1600" dirty="0">
                <a:latin typeface=""/>
              </a:rPr>
              <a:t> a </a:t>
            </a:r>
            <a:r>
              <a:rPr lang="en-US" sz="1600" dirty="0" err="1">
                <a:latin typeface=""/>
              </a:rPr>
              <a:t>crear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nuestra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propia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función</a:t>
            </a:r>
            <a:r>
              <a:rPr lang="en-US" sz="1600" dirty="0">
                <a:latin typeface=""/>
              </a:rPr>
              <a:t> para </a:t>
            </a:r>
            <a:r>
              <a:rPr lang="en-US" sz="1600" dirty="0" err="1">
                <a:latin typeface=""/>
              </a:rPr>
              <a:t>calcular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números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factoriales</a:t>
            </a:r>
            <a:r>
              <a:rPr lang="en-US" sz="1600" dirty="0">
                <a:latin typeface=""/>
              </a:rPr>
              <a:t>.​</a:t>
            </a:r>
          </a:p>
          <a:p>
            <a:pPr fontAlgn="base"/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La </a:t>
            </a:r>
            <a:r>
              <a:rPr lang="en-US" sz="1600" dirty="0" err="1">
                <a:latin typeface=""/>
              </a:rPr>
              <a:t>definición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más</a:t>
            </a:r>
            <a:r>
              <a:rPr lang="en-US" sz="1600" dirty="0">
                <a:latin typeface=""/>
              </a:rPr>
              <a:t> simple de un </a:t>
            </a:r>
            <a:r>
              <a:rPr lang="en-US" sz="1600" dirty="0" err="1">
                <a:latin typeface=""/>
              </a:rPr>
              <a:t>número</a:t>
            </a:r>
            <a:r>
              <a:rPr lang="en-US" sz="1600" dirty="0">
                <a:latin typeface=""/>
              </a:rPr>
              <a:t> factorial es:​</a:t>
            </a:r>
          </a:p>
          <a:p>
            <a:pPr algn="ctr" fontAlgn="base"/>
            <a:endParaRPr lang="en-US" sz="1600" dirty="0">
              <a:latin typeface=""/>
            </a:endParaRPr>
          </a:p>
          <a:p>
            <a:pPr algn="ctr" fontAlgn="base"/>
            <a:r>
              <a:rPr lang="en-US" sz="1600" dirty="0">
                <a:latin typeface=""/>
              </a:rPr>
              <a:t>𝒏! = 𝒏 ∗ 𝒏 − 𝟏 !​</a:t>
            </a:r>
          </a:p>
          <a:p>
            <a:pPr fontAlgn="base"/>
            <a:r>
              <a:rPr lang="en-US" sz="1600" dirty="0">
                <a:latin typeface=""/>
              </a:rPr>
              <a:t>​</a:t>
            </a:r>
          </a:p>
          <a:p>
            <a:pPr algn="ctr" fontAlgn="base"/>
            <a:r>
              <a:rPr lang="en-US" sz="1600" dirty="0">
                <a:latin typeface=""/>
              </a:rPr>
              <a:t>∀𝒏 ∈ 𝑵</a:t>
            </a:r>
            <a:r>
              <a:rPr lang="en-US" sz="1600" b="1" dirty="0">
                <a:latin typeface=""/>
              </a:rPr>
              <a:t>-{0,1}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¿</a:t>
            </a:r>
            <a:r>
              <a:rPr lang="en-US" sz="1600" dirty="0" err="1">
                <a:latin typeface=""/>
              </a:rPr>
              <a:t>Qué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significa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esto</a:t>
            </a:r>
            <a:r>
              <a:rPr lang="en-US" sz="1600" dirty="0">
                <a:latin typeface=""/>
              </a:rPr>
              <a:t>?​</a:t>
            </a:r>
          </a:p>
          <a:p>
            <a:pPr fontAlgn="base"/>
            <a:r>
              <a:rPr lang="en-US" sz="1600" dirty="0" err="1">
                <a:latin typeface=""/>
              </a:rPr>
              <a:t>Simplemente</a:t>
            </a:r>
            <a:r>
              <a:rPr lang="en-US" sz="1600" dirty="0">
                <a:latin typeface=""/>
              </a:rPr>
              <a:t>, un </a:t>
            </a:r>
            <a:r>
              <a:rPr lang="en-US" sz="1600" dirty="0" err="1">
                <a:latin typeface=""/>
              </a:rPr>
              <a:t>número</a:t>
            </a:r>
            <a:r>
              <a:rPr lang="en-US" sz="1600" dirty="0">
                <a:latin typeface=""/>
              </a:rPr>
              <a:t> factorial es </a:t>
            </a:r>
            <a:r>
              <a:rPr lang="en-US" sz="1600" dirty="0" err="1">
                <a:latin typeface=""/>
              </a:rPr>
              <a:t>aquel</a:t>
            </a:r>
            <a:r>
              <a:rPr lang="en-US" sz="1600" dirty="0">
                <a:latin typeface=""/>
              </a:rPr>
              <a:t> que equivale a la </a:t>
            </a:r>
            <a:r>
              <a:rPr lang="en-US" sz="1600" dirty="0" err="1">
                <a:latin typeface=""/>
              </a:rPr>
              <a:t>multiplicación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todos</a:t>
            </a:r>
            <a:r>
              <a:rPr lang="en-US" sz="1600" dirty="0">
                <a:latin typeface=""/>
              </a:rPr>
              <a:t> sus </a:t>
            </a:r>
            <a:r>
              <a:rPr lang="en-US" sz="1600" dirty="0" err="1">
                <a:latin typeface=""/>
              </a:rPr>
              <a:t>números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 err="1">
                <a:latin typeface=""/>
              </a:rPr>
              <a:t>anteriores</a:t>
            </a:r>
            <a:r>
              <a:rPr lang="en-US" sz="1600" dirty="0">
                <a:latin typeface=""/>
              </a:rPr>
              <a:t> hasta </a:t>
            </a:r>
            <a:r>
              <a:rPr lang="en-US" sz="1600" dirty="0" err="1">
                <a:latin typeface=""/>
              </a:rPr>
              <a:t>llegar</a:t>
            </a:r>
            <a:r>
              <a:rPr lang="en-US" sz="1600" dirty="0">
                <a:latin typeface=""/>
              </a:rPr>
              <a:t> al 1.​</a:t>
            </a:r>
          </a:p>
          <a:p>
            <a:pPr fontAlgn="base"/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Es </a:t>
            </a:r>
            <a:r>
              <a:rPr lang="en-US" sz="1600" dirty="0" err="1">
                <a:latin typeface=""/>
              </a:rPr>
              <a:t>decir</a:t>
            </a:r>
            <a:r>
              <a:rPr lang="en-US" sz="1600" dirty="0">
                <a:latin typeface=""/>
              </a:rPr>
              <a:t>:​</a:t>
            </a:r>
          </a:p>
          <a:p>
            <a:pPr algn="ctr" fontAlgn="base"/>
            <a:r>
              <a:rPr lang="en-US" sz="1600" dirty="0">
                <a:latin typeface=""/>
              </a:rPr>
              <a:t>7! = 7 ∗ 6 ∗ 5 ∗ 4 ∗ 3 ∗ 2 ∗ 1​</a:t>
            </a:r>
          </a:p>
          <a:p>
            <a:pPr fontAlgn="base"/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 err="1">
                <a:latin typeface=""/>
              </a:rPr>
              <a:t>Teniendo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esto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en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cuenta</a:t>
            </a:r>
            <a:r>
              <a:rPr lang="en-US" sz="1600" dirty="0">
                <a:latin typeface=""/>
              </a:rPr>
              <a:t> y </a:t>
            </a:r>
            <a:r>
              <a:rPr lang="en-US" sz="1600" dirty="0" err="1">
                <a:latin typeface=""/>
              </a:rPr>
              <a:t>utilizando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los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condicionales</a:t>
            </a:r>
            <a:r>
              <a:rPr lang="en-US" sz="1600" dirty="0">
                <a:latin typeface=""/>
              </a:rPr>
              <a:t> y </a:t>
            </a:r>
            <a:r>
              <a:rPr lang="en-US" sz="1600" dirty="0" err="1">
                <a:latin typeface=""/>
              </a:rPr>
              <a:t>los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bucles</a:t>
            </a:r>
            <a:r>
              <a:rPr lang="en-US" sz="1600" dirty="0">
                <a:latin typeface=""/>
              </a:rPr>
              <a:t>. Es </a:t>
            </a:r>
            <a:r>
              <a:rPr lang="en-US" sz="1600" dirty="0" err="1">
                <a:latin typeface=""/>
              </a:rPr>
              <a:t>el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momento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crear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nuestra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función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factorial.  </a:t>
            </a:r>
            <a:r>
              <a:rPr lang="en-US" sz="1600" dirty="0" err="1">
                <a:latin typeface=""/>
              </a:rPr>
              <a:t>Sintaxis</a:t>
            </a:r>
            <a:r>
              <a:rPr lang="en-US" sz="1600" dirty="0">
                <a:latin typeface=""/>
              </a:rPr>
              <a:t>:​</a:t>
            </a:r>
          </a:p>
          <a:p>
            <a:pPr algn="ctr" fontAlgn="base"/>
            <a:r>
              <a:rPr lang="en-US" sz="1600" b="1" dirty="0">
                <a:latin typeface=""/>
              </a:rPr>
              <a:t>def </a:t>
            </a:r>
            <a:r>
              <a:rPr lang="en-US" sz="1600" dirty="0" err="1">
                <a:latin typeface=""/>
              </a:rPr>
              <a:t>nombreFuncion</a:t>
            </a:r>
            <a:r>
              <a:rPr lang="en-US" sz="1600" dirty="0">
                <a:latin typeface=""/>
              </a:rPr>
              <a:t>(</a:t>
            </a:r>
            <a:r>
              <a:rPr lang="en-US" sz="1600" dirty="0" err="1">
                <a:latin typeface=""/>
              </a:rPr>
              <a:t>argumento</a:t>
            </a:r>
            <a:r>
              <a:rPr lang="en-US" sz="1600" dirty="0">
                <a:latin typeface=""/>
              </a:rPr>
              <a:t>):  </a:t>
            </a:r>
            <a:r>
              <a:rPr lang="en-US" sz="1600" dirty="0" err="1">
                <a:latin typeface=""/>
              </a:rPr>
              <a:t>bucles</a:t>
            </a:r>
            <a:r>
              <a:rPr lang="en-US" sz="1600" dirty="0">
                <a:latin typeface=""/>
              </a:rPr>
              <a:t>/</a:t>
            </a:r>
            <a:r>
              <a:rPr lang="en-US" sz="1600" dirty="0" err="1">
                <a:latin typeface=""/>
              </a:rPr>
              <a:t>condicionales</a:t>
            </a:r>
            <a:r>
              <a:rPr lang="en-US" sz="1600" dirty="0">
                <a:latin typeface="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3699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3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pantalla de televisión encendida con la imagen de una persona&#10;&#10;Descripción generada automáticamente">
            <a:extLst>
              <a:ext uri="{FF2B5EF4-FFF2-40B4-BE49-F238E27FC236}">
                <a16:creationId xmlns:a16="http://schemas.microsoft.com/office/drawing/2014/main" id="{EBC5E306-423B-3EB2-1056-62821C9125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7" b="15347"/>
          <a:stretch>
            <a:fillRect/>
          </a:stretch>
        </p:blipFill>
        <p:spPr>
          <a:xfrm>
            <a:off x="0" y="278493"/>
            <a:ext cx="12192000" cy="5630863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F225E8A-126C-4C99-AA30-1967717FED61}"/>
              </a:ext>
            </a:extLst>
          </p:cNvPr>
          <p:cNvSpPr txBox="1"/>
          <p:nvPr/>
        </p:nvSpPr>
        <p:spPr>
          <a:xfrm>
            <a:off x="170103" y="4155030"/>
            <a:ext cx="5735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s-ES" sz="3600" b="1" i="0" u="none" strike="noStrike" dirty="0">
                <a:solidFill>
                  <a:srgbClr val="FFFFFF"/>
                </a:solidFill>
                <a:effectLst/>
                <a:latin typeface=""/>
              </a:rPr>
              <a:t>Taller de Programación </a:t>
            </a:r>
          </a:p>
          <a:p>
            <a:pPr algn="l" rtl="0" fontAlgn="base"/>
            <a:r>
              <a:rPr lang="es-ES" sz="3600" b="1" i="0" u="none" strike="noStrike" dirty="0">
                <a:solidFill>
                  <a:srgbClr val="FFFFFF"/>
                </a:solidFill>
                <a:effectLst/>
                <a:latin typeface=""/>
              </a:rPr>
              <a:t>con Python</a:t>
            </a:r>
            <a:endParaRPr lang="en-US" sz="3600" b="0" i="0" dirty="0">
              <a:solidFill>
                <a:srgbClr val="000000"/>
              </a:solidFill>
              <a:effectLst/>
              <a:latin typeface=""/>
            </a:endParaRPr>
          </a:p>
          <a:p>
            <a:endParaRPr lang="es-ES" sz="3600" dirty="0">
              <a:latin typeface=""/>
            </a:endParaRPr>
          </a:p>
        </p:txBody>
      </p:sp>
      <p:sp>
        <p:nvSpPr>
          <p:cNvPr id="2" name="CuadroTexto 2">
            <a:extLst>
              <a:ext uri="{FF2B5EF4-FFF2-40B4-BE49-F238E27FC236}">
                <a16:creationId xmlns:a16="http://schemas.microsoft.com/office/drawing/2014/main" id="{30E889D7-ACC1-0292-6482-88C85125B26B}"/>
              </a:ext>
            </a:extLst>
          </p:cNvPr>
          <p:cNvSpPr txBox="1"/>
          <p:nvPr/>
        </p:nvSpPr>
        <p:spPr>
          <a:xfrm>
            <a:off x="5380665" y="4679744"/>
            <a:ext cx="681133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es-ES" sz="2800" b="1" dirty="0">
                <a:solidFill>
                  <a:srgbClr val="FFFFFF"/>
                </a:solidFill>
                <a:latin typeface=""/>
              </a:rPr>
              <a:t>Impartido por Sebastián Gutiérrez &amp;&amp; Héctor Paredes</a:t>
            </a:r>
            <a:endParaRPr lang="es-ES" sz="2800" b="1" i="0" u="none" strike="noStrike" dirty="0">
              <a:solidFill>
                <a:srgbClr val="FFFFFF"/>
              </a:solidFill>
              <a:effectLst/>
              <a:latin typeface=""/>
            </a:endParaRPr>
          </a:p>
          <a:p>
            <a:endParaRPr lang="es-ES" sz="3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482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4409726" y="862764"/>
            <a:ext cx="33725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HELLO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301310" y="2288816"/>
            <a:ext cx="11589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dirty="0" err="1">
                <a:latin typeface=""/>
              </a:rPr>
              <a:t>Comandos</a:t>
            </a:r>
            <a:r>
              <a:rPr lang="en-US" sz="2400" dirty="0">
                <a:latin typeface=""/>
              </a:rPr>
              <a:t> que se </a:t>
            </a:r>
            <a:r>
              <a:rPr lang="en-US" sz="2400" dirty="0" err="1">
                <a:latin typeface=""/>
              </a:rPr>
              <a:t>deben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utilizar</a:t>
            </a:r>
            <a:r>
              <a:rPr lang="en-US" sz="2400" dirty="0">
                <a:latin typeface=""/>
              </a:rPr>
              <a:t>: print()​</a:t>
            </a:r>
          </a:p>
          <a:p>
            <a:pPr algn="ctr" fontAlgn="base"/>
            <a:r>
              <a:rPr lang="en-US" sz="2400" dirty="0">
                <a:latin typeface=""/>
              </a:rPr>
              <a:t>​</a:t>
            </a:r>
          </a:p>
          <a:p>
            <a:pPr algn="ctr" fontAlgn="base"/>
            <a:r>
              <a:rPr lang="en-US" sz="2400" dirty="0" err="1">
                <a:latin typeface=""/>
              </a:rPr>
              <a:t>Explicación</a:t>
            </a:r>
            <a:r>
              <a:rPr lang="en-US" sz="2400" dirty="0">
                <a:latin typeface=""/>
              </a:rPr>
              <a:t>: la </a:t>
            </a:r>
            <a:r>
              <a:rPr lang="en-US" sz="2400" dirty="0" err="1">
                <a:latin typeface=""/>
              </a:rPr>
              <a:t>función</a:t>
            </a:r>
            <a:r>
              <a:rPr lang="en-US" sz="2400" dirty="0">
                <a:latin typeface=""/>
              </a:rPr>
              <a:t> print() </a:t>
            </a:r>
            <a:r>
              <a:rPr lang="en-US" sz="2400" dirty="0" err="1">
                <a:latin typeface=""/>
              </a:rPr>
              <a:t>muestra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por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pantalla</a:t>
            </a:r>
            <a:r>
              <a:rPr lang="en-US" sz="2400" dirty="0">
                <a:latin typeface=""/>
              </a:rPr>
              <a:t> tanto las variables  </a:t>
            </a:r>
            <a:r>
              <a:rPr lang="en-US" sz="2400" dirty="0" err="1">
                <a:latin typeface=""/>
              </a:rPr>
              <a:t>como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el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texto</a:t>
            </a:r>
            <a:r>
              <a:rPr lang="en-US" sz="2400" dirty="0">
                <a:latin typeface=""/>
              </a:rPr>
              <a:t> que </a:t>
            </a:r>
            <a:r>
              <a:rPr lang="en-US" sz="2400" dirty="0" err="1">
                <a:latin typeface=""/>
              </a:rPr>
              <a:t>queráis</a:t>
            </a:r>
            <a:r>
              <a:rPr lang="en-US" sz="2400" dirty="0">
                <a:latin typeface=""/>
              </a:rPr>
              <a:t>. </a:t>
            </a:r>
          </a:p>
          <a:p>
            <a:pPr algn="ctr" fontAlgn="base"/>
            <a:endParaRPr lang="en-US" sz="2400" dirty="0">
              <a:latin typeface=""/>
            </a:endParaRPr>
          </a:p>
          <a:p>
            <a:pPr algn="ctr" fontAlgn="base"/>
            <a:r>
              <a:rPr lang="en-US" sz="2400" dirty="0">
                <a:latin typeface=""/>
              </a:rPr>
              <a:t>Para </a:t>
            </a:r>
            <a:r>
              <a:rPr lang="en-US" sz="2400" dirty="0" err="1">
                <a:latin typeface=""/>
              </a:rPr>
              <a:t>escribir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cualquier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texto</a:t>
            </a:r>
            <a:r>
              <a:rPr lang="en-US" sz="2400" dirty="0">
                <a:latin typeface=""/>
              </a:rPr>
              <a:t> </a:t>
            </a:r>
            <a:r>
              <a:rPr lang="en-US" sz="2400" dirty="0" err="1">
                <a:latin typeface=""/>
              </a:rPr>
              <a:t>pondremos</a:t>
            </a:r>
            <a:r>
              <a:rPr lang="en-US" sz="2400" dirty="0">
                <a:latin typeface=""/>
              </a:rPr>
              <a:t>: </a:t>
            </a:r>
          </a:p>
          <a:p>
            <a:pPr algn="ctr" fontAlgn="base"/>
            <a:r>
              <a:rPr lang="en-US" sz="2400" dirty="0">
                <a:latin typeface=""/>
              </a:rPr>
              <a:t>print(“Este es mi primer </a:t>
            </a:r>
            <a:r>
              <a:rPr lang="en-US" sz="2400" dirty="0" err="1">
                <a:latin typeface=""/>
              </a:rPr>
              <a:t>texto</a:t>
            </a:r>
            <a:r>
              <a:rPr lang="en-US" sz="2400" dirty="0">
                <a:latin typeface=""/>
              </a:rPr>
              <a:t>”).​</a:t>
            </a:r>
          </a:p>
        </p:txBody>
      </p:sp>
    </p:spTree>
    <p:extLst>
      <p:ext uri="{BB962C8B-B14F-4D97-AF65-F5344CB8AC3E}">
        <p14:creationId xmlns:p14="http://schemas.microsoft.com/office/powerpoint/2010/main" val="135837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4710747" y="707600"/>
            <a:ext cx="27705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323086" y="1582340"/>
            <a:ext cx="115458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 err="1">
                <a:latin typeface=""/>
              </a:rPr>
              <a:t>Lasvariables</a:t>
            </a:r>
            <a:r>
              <a:rPr lang="en-US" dirty="0">
                <a:latin typeface=""/>
              </a:rPr>
              <a:t> son </a:t>
            </a:r>
            <a:r>
              <a:rPr lang="en-US" dirty="0" err="1">
                <a:latin typeface=""/>
              </a:rPr>
              <a:t>una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serie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contenedores</a:t>
            </a:r>
            <a:r>
              <a:rPr lang="en-US" dirty="0">
                <a:latin typeface=""/>
              </a:rPr>
              <a:t> que </a:t>
            </a:r>
            <a:r>
              <a:rPr lang="en-US" dirty="0" err="1">
                <a:latin typeface=""/>
              </a:rPr>
              <a:t>permiten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guardar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valores</a:t>
            </a:r>
            <a:r>
              <a:rPr lang="en-US" dirty="0">
                <a:latin typeface=""/>
              </a:rPr>
              <a:t> que  </a:t>
            </a:r>
            <a:r>
              <a:rPr lang="en-US" dirty="0" err="1">
                <a:latin typeface=""/>
              </a:rPr>
              <a:t>especifiquemos</a:t>
            </a:r>
            <a:r>
              <a:rPr lang="en-US" dirty="0">
                <a:latin typeface=""/>
              </a:rPr>
              <a:t>.</a:t>
            </a:r>
          </a:p>
          <a:p>
            <a:pPr algn="ctr" fontAlgn="base"/>
            <a:r>
              <a:rPr lang="en-US" dirty="0">
                <a:latin typeface=""/>
              </a:rPr>
              <a:t>Es </a:t>
            </a:r>
            <a:r>
              <a:rPr lang="en-US" dirty="0" err="1">
                <a:latin typeface=""/>
              </a:rPr>
              <a:t>decir</a:t>
            </a:r>
            <a:r>
              <a:rPr lang="en-US" dirty="0">
                <a:latin typeface=""/>
              </a:rPr>
              <a:t>, </a:t>
            </a:r>
            <a:r>
              <a:rPr lang="en-US" dirty="0" err="1">
                <a:latin typeface=""/>
              </a:rPr>
              <a:t>cada</a:t>
            </a:r>
            <a:r>
              <a:rPr lang="en-US" dirty="0">
                <a:latin typeface=""/>
              </a:rPr>
              <a:t> variable es </a:t>
            </a:r>
            <a:r>
              <a:rPr lang="en-US" dirty="0" err="1">
                <a:latin typeface=""/>
              </a:rPr>
              <a:t>una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caja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 la que solo se </a:t>
            </a:r>
            <a:r>
              <a:rPr lang="en-US" dirty="0" err="1">
                <a:latin typeface=""/>
              </a:rPr>
              <a:t>puede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guardar</a:t>
            </a:r>
            <a:r>
              <a:rPr lang="en-US" dirty="0">
                <a:latin typeface=""/>
              </a:rPr>
              <a:t>  </a:t>
            </a:r>
            <a:r>
              <a:rPr lang="en-US" dirty="0" err="1">
                <a:latin typeface=""/>
              </a:rPr>
              <a:t>una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cosa</a:t>
            </a:r>
            <a:r>
              <a:rPr lang="en-US" dirty="0">
                <a:latin typeface=""/>
              </a:rPr>
              <a:t>. No obstante, </a:t>
            </a:r>
            <a:r>
              <a:rPr lang="en-US" dirty="0" err="1">
                <a:latin typeface=""/>
              </a:rPr>
              <a:t>si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podemos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trabajar</a:t>
            </a:r>
            <a:r>
              <a:rPr lang="en-US" dirty="0">
                <a:latin typeface=""/>
              </a:rPr>
              <a:t> con lo que </a:t>
            </a:r>
            <a:r>
              <a:rPr lang="en-US" dirty="0" err="1">
                <a:latin typeface=""/>
              </a:rPr>
              <a:t>guardamos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esas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cajas</a:t>
            </a:r>
            <a:r>
              <a:rPr lang="en-US" dirty="0">
                <a:latin typeface=""/>
              </a:rPr>
              <a:t> y  </a:t>
            </a:r>
            <a:r>
              <a:rPr lang="en-US" dirty="0" err="1">
                <a:latin typeface=""/>
              </a:rPr>
              <a:t>modificar</a:t>
            </a:r>
            <a:r>
              <a:rPr lang="en-US" dirty="0">
                <a:latin typeface=""/>
              </a:rPr>
              <a:t> lo que </a:t>
            </a:r>
            <a:r>
              <a:rPr lang="en-US" dirty="0" err="1">
                <a:latin typeface=""/>
              </a:rPr>
              <a:t>contienen</a:t>
            </a:r>
            <a:r>
              <a:rPr lang="en-US" dirty="0">
                <a:latin typeface=""/>
              </a:rPr>
              <a:t>.​</a:t>
            </a:r>
          </a:p>
          <a:p>
            <a:pPr algn="ctr" fontAlgn="base"/>
            <a:r>
              <a:rPr lang="en-US" dirty="0">
                <a:latin typeface=""/>
              </a:rPr>
              <a:t>​</a:t>
            </a:r>
          </a:p>
          <a:p>
            <a:pPr algn="ctr" fontAlgn="base"/>
            <a:r>
              <a:rPr lang="en-US" dirty="0">
                <a:latin typeface=""/>
              </a:rPr>
              <a:t>​Python </a:t>
            </a:r>
            <a:r>
              <a:rPr lang="en-US" dirty="0" err="1">
                <a:latin typeface=""/>
              </a:rPr>
              <a:t>utiliza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el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tipado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dinámico</a:t>
            </a:r>
            <a:r>
              <a:rPr lang="en-US" dirty="0">
                <a:latin typeface=""/>
              </a:rPr>
              <a:t>. Es </a:t>
            </a:r>
            <a:r>
              <a:rPr lang="en-US" dirty="0" err="1">
                <a:latin typeface=""/>
              </a:rPr>
              <a:t>decir</a:t>
            </a:r>
            <a:r>
              <a:rPr lang="en-US" dirty="0">
                <a:latin typeface=""/>
              </a:rPr>
              <a:t>, no </a:t>
            </a:r>
            <a:r>
              <a:rPr lang="en-US" dirty="0" err="1">
                <a:latin typeface=""/>
              </a:rPr>
              <a:t>hace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falta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especificar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qué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tipo</a:t>
            </a:r>
            <a:r>
              <a:rPr lang="en-US" dirty="0">
                <a:latin typeface=""/>
              </a:rPr>
              <a:t> es​</a:t>
            </a:r>
          </a:p>
          <a:p>
            <a:pPr algn="ctr" fontAlgn="base"/>
            <a:r>
              <a:rPr lang="en-US" dirty="0" err="1">
                <a:latin typeface=""/>
              </a:rPr>
              <a:t>nuestra</a:t>
            </a:r>
            <a:r>
              <a:rPr lang="en-US" dirty="0">
                <a:latin typeface=""/>
              </a:rPr>
              <a:t> variable </a:t>
            </a:r>
            <a:r>
              <a:rPr lang="en-US" dirty="0" err="1">
                <a:latin typeface=""/>
              </a:rPr>
              <a:t>pues</a:t>
            </a:r>
            <a:r>
              <a:rPr lang="en-US" dirty="0">
                <a:latin typeface=""/>
              </a:rPr>
              <a:t> lo </a:t>
            </a:r>
            <a:r>
              <a:rPr lang="en-US" dirty="0" err="1">
                <a:latin typeface=""/>
              </a:rPr>
              <a:t>reconoce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por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sí</a:t>
            </a:r>
            <a:r>
              <a:rPr lang="en-US" dirty="0">
                <a:latin typeface=""/>
              </a:rPr>
              <a:t> solo.​</a:t>
            </a:r>
          </a:p>
          <a:p>
            <a:pPr fontAlgn="base"/>
            <a:r>
              <a:rPr lang="en-US" b="1" dirty="0" err="1">
                <a:latin typeface=""/>
              </a:rPr>
              <a:t>Tipos</a:t>
            </a:r>
            <a:r>
              <a:rPr lang="en-US" b="1" dirty="0">
                <a:latin typeface=""/>
              </a:rPr>
              <a:t> de variables:​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"/>
              </a:rPr>
              <a:t>int -&gt; </a:t>
            </a:r>
            <a:r>
              <a:rPr lang="en-US" dirty="0" err="1">
                <a:latin typeface=""/>
              </a:rPr>
              <a:t>entero</a:t>
            </a:r>
            <a:r>
              <a:rPr lang="en-US" dirty="0">
                <a:latin typeface=""/>
              </a:rPr>
              <a:t> -&gt; 3​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"/>
              </a:rPr>
              <a:t>char -&gt; </a:t>
            </a:r>
            <a:r>
              <a:rPr lang="en-US" dirty="0" err="1">
                <a:latin typeface=""/>
              </a:rPr>
              <a:t>carácter</a:t>
            </a:r>
            <a:r>
              <a:rPr lang="en-US" dirty="0">
                <a:latin typeface=""/>
              </a:rPr>
              <a:t> -&gt; ‘a’​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"/>
              </a:rPr>
              <a:t>float -&gt; </a:t>
            </a:r>
            <a:r>
              <a:rPr lang="en-US" dirty="0" err="1">
                <a:latin typeface=""/>
              </a:rPr>
              <a:t>número</a:t>
            </a:r>
            <a:r>
              <a:rPr lang="en-US" dirty="0">
                <a:latin typeface=""/>
              </a:rPr>
              <a:t> real (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 coma </a:t>
            </a:r>
            <a:r>
              <a:rPr lang="en-US" dirty="0" err="1">
                <a:latin typeface=""/>
              </a:rPr>
              <a:t>flotante</a:t>
            </a:r>
            <a:r>
              <a:rPr lang="en-US" dirty="0">
                <a:latin typeface=""/>
              </a:rPr>
              <a:t>) -&gt; 3.142512​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"/>
              </a:rPr>
              <a:t>string -&gt; </a:t>
            </a:r>
            <a:r>
              <a:rPr lang="en-US" dirty="0" err="1">
                <a:latin typeface=""/>
              </a:rPr>
              <a:t>cadena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caracteres</a:t>
            </a:r>
            <a:r>
              <a:rPr lang="en-US" dirty="0">
                <a:latin typeface=""/>
              </a:rPr>
              <a:t> -&gt; “palabra”​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latin typeface=""/>
              </a:rPr>
              <a:t>boolean</a:t>
            </a:r>
            <a:r>
              <a:rPr lang="en-US" dirty="0">
                <a:latin typeface=""/>
              </a:rPr>
              <a:t> -&gt; true or false (</a:t>
            </a:r>
            <a:r>
              <a:rPr lang="en-US" dirty="0" err="1">
                <a:latin typeface=""/>
              </a:rPr>
              <a:t>verdadero</a:t>
            </a:r>
            <a:r>
              <a:rPr lang="en-US" dirty="0">
                <a:latin typeface=""/>
              </a:rPr>
              <a:t> o </a:t>
            </a:r>
            <a:r>
              <a:rPr lang="en-US" dirty="0" err="1">
                <a:latin typeface=""/>
              </a:rPr>
              <a:t>falso</a:t>
            </a:r>
            <a:r>
              <a:rPr lang="en-US" dirty="0">
                <a:latin typeface=""/>
              </a:rPr>
              <a:t>)​</a:t>
            </a:r>
          </a:p>
        </p:txBody>
      </p:sp>
    </p:spTree>
    <p:extLst>
      <p:ext uri="{BB962C8B-B14F-4D97-AF65-F5344CB8AC3E}">
        <p14:creationId xmlns:p14="http://schemas.microsoft.com/office/powerpoint/2010/main" val="158625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4093978" y="305068"/>
            <a:ext cx="40040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OPERADORES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1183250" y="963418"/>
            <a:ext cx="98254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600" dirty="0">
                <a:latin typeface=""/>
              </a:rPr>
              <a:t>Los </a:t>
            </a:r>
            <a:r>
              <a:rPr lang="en-US" sz="1600" dirty="0" err="1">
                <a:latin typeface=""/>
              </a:rPr>
              <a:t>operadores</a:t>
            </a:r>
            <a:r>
              <a:rPr lang="en-US" sz="1600" dirty="0">
                <a:latin typeface=""/>
              </a:rPr>
              <a:t> son </a:t>
            </a:r>
            <a:r>
              <a:rPr lang="en-US" sz="1600" dirty="0" err="1">
                <a:latin typeface=""/>
              </a:rPr>
              <a:t>símbolos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reservados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por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el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lenguaje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programación</a:t>
            </a:r>
            <a:r>
              <a:rPr lang="en-US" sz="1600" dirty="0">
                <a:latin typeface=""/>
              </a:rPr>
              <a:t> que  </a:t>
            </a:r>
            <a:r>
              <a:rPr lang="en-US" sz="1600" dirty="0" err="1">
                <a:latin typeface=""/>
              </a:rPr>
              <a:t>especifican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operaciones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matemáticas</a:t>
            </a:r>
            <a:r>
              <a:rPr lang="en-US" sz="1600" dirty="0">
                <a:latin typeface=""/>
              </a:rPr>
              <a:t>.​​</a:t>
            </a:r>
          </a:p>
          <a:p>
            <a:pPr fontAlgn="base"/>
            <a:r>
              <a:rPr lang="en-US" sz="1600" dirty="0" err="1">
                <a:latin typeface=""/>
              </a:rPr>
              <a:t>Operadores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básicos</a:t>
            </a:r>
            <a:r>
              <a:rPr lang="en-US" sz="1600" dirty="0">
                <a:latin typeface=""/>
              </a:rPr>
              <a:t>:​</a:t>
            </a:r>
          </a:p>
          <a:p>
            <a:pPr fontAlgn="base"/>
            <a:r>
              <a:rPr lang="en-US" sz="1600" dirty="0">
                <a:latin typeface=""/>
              </a:rPr>
              <a:t>‘+’ -&gt; </a:t>
            </a:r>
            <a:r>
              <a:rPr lang="en-US" sz="1600" dirty="0" err="1">
                <a:latin typeface=""/>
              </a:rPr>
              <a:t>operador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suma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‘-’ -&gt; </a:t>
            </a:r>
            <a:r>
              <a:rPr lang="en-US" sz="1600" dirty="0" err="1">
                <a:latin typeface=""/>
              </a:rPr>
              <a:t>operador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resta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‘*’ -&gt; </a:t>
            </a:r>
            <a:r>
              <a:rPr lang="en-US" sz="1600" dirty="0" err="1">
                <a:latin typeface=""/>
              </a:rPr>
              <a:t>operador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multiplicación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‘/’ -&gt; </a:t>
            </a:r>
            <a:r>
              <a:rPr lang="en-US" sz="1600" dirty="0" err="1">
                <a:latin typeface=""/>
              </a:rPr>
              <a:t>operador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división</a:t>
            </a:r>
            <a:r>
              <a:rPr lang="en-US" sz="1600" dirty="0">
                <a:latin typeface=""/>
              </a:rPr>
              <a:t>​</a:t>
            </a:r>
          </a:p>
          <a:p>
            <a:pPr fontAlgn="base"/>
            <a:r>
              <a:rPr lang="en-US" sz="1600" dirty="0">
                <a:latin typeface=""/>
              </a:rPr>
              <a:t>‘**’ -&gt; </a:t>
            </a:r>
            <a:r>
              <a:rPr lang="en-US" sz="1600" dirty="0" err="1">
                <a:latin typeface=""/>
              </a:rPr>
              <a:t>operador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exponenciación</a:t>
            </a:r>
            <a:r>
              <a:rPr lang="en-US" sz="1600" dirty="0">
                <a:latin typeface=""/>
              </a:rPr>
              <a:t>  </a:t>
            </a:r>
            <a:r>
              <a:rPr lang="en-US" sz="1600" dirty="0" err="1">
                <a:latin typeface=""/>
              </a:rPr>
              <a:t>Operadores</a:t>
            </a:r>
            <a:r>
              <a:rPr lang="en-US" sz="1600" dirty="0">
                <a:latin typeface=""/>
              </a:rPr>
              <a:t> de </a:t>
            </a:r>
            <a:r>
              <a:rPr lang="en-US" sz="1600" dirty="0" err="1">
                <a:latin typeface=""/>
              </a:rPr>
              <a:t>comparación</a:t>
            </a:r>
            <a:r>
              <a:rPr lang="en-US" sz="1600" dirty="0">
                <a:latin typeface=""/>
              </a:rPr>
              <a:t>:​</a:t>
            </a:r>
          </a:p>
          <a:p>
            <a:pPr fontAlgn="base"/>
            <a:r>
              <a:rPr lang="en-US" sz="1600" dirty="0">
                <a:latin typeface=""/>
              </a:rPr>
              <a:t>‘&lt;‘ -&gt; </a:t>
            </a:r>
            <a:r>
              <a:rPr lang="en-US" sz="1600" dirty="0" err="1">
                <a:latin typeface=""/>
              </a:rPr>
              <a:t>menor</a:t>
            </a:r>
            <a:r>
              <a:rPr lang="en-US" sz="1600" dirty="0">
                <a:latin typeface=""/>
              </a:rPr>
              <a:t> que​</a:t>
            </a:r>
          </a:p>
          <a:p>
            <a:pPr fontAlgn="base"/>
            <a:r>
              <a:rPr lang="en-US" sz="1600" dirty="0">
                <a:latin typeface=""/>
              </a:rPr>
              <a:t>‘&gt;’ -&gt; mayor que​</a:t>
            </a:r>
          </a:p>
          <a:p>
            <a:pPr fontAlgn="base"/>
            <a:r>
              <a:rPr lang="en-US" sz="1600" dirty="0">
                <a:latin typeface=""/>
              </a:rPr>
              <a:t>‘&gt;=‘ -&gt; </a:t>
            </a:r>
            <a:r>
              <a:rPr lang="en-US" sz="1600" dirty="0" err="1">
                <a:latin typeface=""/>
              </a:rPr>
              <a:t>menor</a:t>
            </a:r>
            <a:r>
              <a:rPr lang="en-US" sz="1600" dirty="0">
                <a:latin typeface=""/>
              </a:rPr>
              <a:t> o </a:t>
            </a:r>
            <a:r>
              <a:rPr lang="en-US" sz="1600" dirty="0" err="1">
                <a:latin typeface=""/>
              </a:rPr>
              <a:t>igual</a:t>
            </a:r>
            <a:r>
              <a:rPr lang="en-US" sz="1600" dirty="0">
                <a:latin typeface=""/>
              </a:rPr>
              <a:t> que​</a:t>
            </a:r>
          </a:p>
          <a:p>
            <a:pPr fontAlgn="base"/>
            <a:r>
              <a:rPr lang="en-US" sz="1600" dirty="0">
                <a:latin typeface=""/>
              </a:rPr>
              <a:t>‘&lt;=‘ -&gt; mayor o </a:t>
            </a:r>
            <a:r>
              <a:rPr lang="en-US" sz="1600" dirty="0" err="1">
                <a:latin typeface=""/>
              </a:rPr>
              <a:t>igual</a:t>
            </a:r>
            <a:r>
              <a:rPr lang="en-US" sz="1600" dirty="0">
                <a:latin typeface=""/>
              </a:rPr>
              <a:t> que​</a:t>
            </a:r>
          </a:p>
          <a:p>
            <a:pPr fontAlgn="base"/>
            <a:r>
              <a:rPr lang="en-US" sz="1600" dirty="0">
                <a:latin typeface=""/>
              </a:rPr>
              <a:t>‘==‘ -&gt; </a:t>
            </a:r>
            <a:r>
              <a:rPr lang="en-US" sz="1600" dirty="0" err="1">
                <a:latin typeface=""/>
              </a:rPr>
              <a:t>igual</a:t>
            </a:r>
            <a:r>
              <a:rPr lang="en-US" sz="1600" dirty="0">
                <a:latin typeface=""/>
              </a:rPr>
              <a:t> que​</a:t>
            </a:r>
          </a:p>
          <a:p>
            <a:pPr fontAlgn="base"/>
            <a:r>
              <a:rPr lang="en-US" sz="1600" dirty="0">
                <a:latin typeface=""/>
              </a:rPr>
              <a:t>‘!=‘ -&gt; </a:t>
            </a:r>
            <a:r>
              <a:rPr lang="en-US" sz="1600" dirty="0" err="1">
                <a:latin typeface=""/>
              </a:rPr>
              <a:t>distinto</a:t>
            </a:r>
            <a:r>
              <a:rPr lang="en-US" sz="1600" dirty="0">
                <a:latin typeface=""/>
              </a:rPr>
              <a:t> que​</a:t>
            </a:r>
          </a:p>
          <a:p>
            <a:pPr fontAlgn="base"/>
            <a:r>
              <a:rPr lang="en-US" sz="1600" dirty="0" err="1">
                <a:latin typeface=""/>
              </a:rPr>
              <a:t>Operadores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lógicos</a:t>
            </a:r>
            <a:r>
              <a:rPr lang="en-US" sz="1600" dirty="0">
                <a:latin typeface=""/>
              </a:rPr>
              <a:t>:​</a:t>
            </a:r>
          </a:p>
          <a:p>
            <a:pPr fontAlgn="base"/>
            <a:r>
              <a:rPr lang="en-US" sz="1600" dirty="0">
                <a:latin typeface=""/>
              </a:rPr>
              <a:t>‘&amp;&amp;’ o ‘and’ -&gt; equivale a la </a:t>
            </a:r>
            <a:r>
              <a:rPr lang="en-US" sz="1600" dirty="0" err="1">
                <a:latin typeface=""/>
              </a:rPr>
              <a:t>conjunción</a:t>
            </a:r>
            <a:r>
              <a:rPr lang="en-US" sz="1600" dirty="0">
                <a:latin typeface=""/>
              </a:rPr>
              <a:t> ‘y’​</a:t>
            </a:r>
          </a:p>
          <a:p>
            <a:pPr fontAlgn="base"/>
            <a:r>
              <a:rPr lang="en-US" sz="1600" dirty="0">
                <a:latin typeface=""/>
              </a:rPr>
              <a:t>‘||’ o ‘or’ -&gt; equivale a la </a:t>
            </a:r>
            <a:r>
              <a:rPr lang="en-US" sz="1600" dirty="0" err="1">
                <a:latin typeface=""/>
              </a:rPr>
              <a:t>conjunción</a:t>
            </a:r>
            <a:r>
              <a:rPr lang="en-US" sz="1600" dirty="0">
                <a:latin typeface=""/>
              </a:rPr>
              <a:t> ‘o’​</a:t>
            </a:r>
          </a:p>
          <a:p>
            <a:pPr fontAlgn="base"/>
            <a:r>
              <a:rPr lang="en-US" sz="1600" dirty="0">
                <a:latin typeface=""/>
              </a:rPr>
              <a:t>​</a:t>
            </a:r>
          </a:p>
          <a:p>
            <a:pPr algn="ctr" fontAlgn="base"/>
            <a:r>
              <a:rPr lang="en-US" sz="1600" dirty="0" err="1">
                <a:latin typeface=""/>
              </a:rPr>
              <a:t>En</a:t>
            </a:r>
            <a:r>
              <a:rPr lang="en-US" sz="1600" dirty="0">
                <a:latin typeface=""/>
              </a:rPr>
              <a:t> Python se </a:t>
            </a:r>
            <a:r>
              <a:rPr lang="en-US" sz="1600" dirty="0" err="1">
                <a:latin typeface=""/>
              </a:rPr>
              <a:t>pueden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hacer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cosas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muy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interesantes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como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sumar</a:t>
            </a:r>
            <a:r>
              <a:rPr lang="en-US" sz="1600" dirty="0">
                <a:latin typeface=""/>
              </a:rPr>
              <a:t> dos strings o </a:t>
            </a:r>
            <a:r>
              <a:rPr lang="en-US" sz="1600" dirty="0" err="1">
                <a:latin typeface=""/>
              </a:rPr>
              <a:t>multiplicar</a:t>
            </a:r>
            <a:r>
              <a:rPr lang="en-US" sz="1600" dirty="0">
                <a:latin typeface=""/>
              </a:rPr>
              <a:t> </a:t>
            </a:r>
            <a:r>
              <a:rPr lang="en-US" sz="1600" dirty="0" err="1">
                <a:latin typeface=""/>
              </a:rPr>
              <a:t>una</a:t>
            </a:r>
            <a:r>
              <a:rPr lang="en-US" sz="1600" dirty="0">
                <a:latin typeface=""/>
              </a:rPr>
              <a:t> string </a:t>
            </a:r>
            <a:r>
              <a:rPr lang="en-US" sz="1600" dirty="0" err="1">
                <a:latin typeface=""/>
              </a:rPr>
              <a:t>por</a:t>
            </a:r>
            <a:r>
              <a:rPr lang="en-US" sz="1600" dirty="0">
                <a:latin typeface=""/>
              </a:rPr>
              <a:t> un  valor </a:t>
            </a:r>
            <a:r>
              <a:rPr lang="en-US" sz="1600" dirty="0" err="1">
                <a:latin typeface=""/>
              </a:rPr>
              <a:t>entero</a:t>
            </a:r>
            <a:r>
              <a:rPr lang="en-US" sz="1600" dirty="0">
                <a:latin typeface=""/>
              </a:rPr>
              <a:t>. ¡</a:t>
            </a:r>
            <a:r>
              <a:rPr lang="en-US" sz="1600" dirty="0" err="1">
                <a:latin typeface=""/>
              </a:rPr>
              <a:t>Pruébalo</a:t>
            </a:r>
            <a:r>
              <a:rPr lang="en-US" sz="1600" dirty="0">
                <a:latin typeface=""/>
              </a:rPr>
              <a:t>!​</a:t>
            </a:r>
          </a:p>
        </p:txBody>
      </p:sp>
    </p:spTree>
    <p:extLst>
      <p:ext uri="{BB962C8B-B14F-4D97-AF65-F5344CB8AC3E}">
        <p14:creationId xmlns:p14="http://schemas.microsoft.com/office/powerpoint/2010/main" val="275666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5183807" y="340453"/>
            <a:ext cx="18243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493776" y="1413063"/>
            <a:ext cx="11204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000" dirty="0">
                <a:latin typeface=""/>
              </a:rPr>
              <a:t>La </a:t>
            </a:r>
            <a:r>
              <a:rPr lang="en-US" sz="2000" dirty="0" err="1">
                <a:latin typeface=""/>
              </a:rPr>
              <a:t>función</a:t>
            </a:r>
            <a:r>
              <a:rPr lang="en-US" sz="2000" dirty="0">
                <a:latin typeface=""/>
              </a:rPr>
              <a:t> input </a:t>
            </a:r>
            <a:r>
              <a:rPr lang="en-US" sz="2000" dirty="0" err="1">
                <a:latin typeface=""/>
              </a:rPr>
              <a:t>permite</a:t>
            </a:r>
            <a:r>
              <a:rPr lang="en-US" sz="2000" dirty="0">
                <a:latin typeface=""/>
              </a:rPr>
              <a:t> al </a:t>
            </a:r>
            <a:r>
              <a:rPr lang="en-US" sz="2000" dirty="0" err="1">
                <a:latin typeface=""/>
              </a:rPr>
              <a:t>usuario</a:t>
            </a:r>
            <a:r>
              <a:rPr lang="en-US" sz="2000" dirty="0">
                <a:latin typeface=""/>
              </a:rPr>
              <a:t> que </a:t>
            </a:r>
            <a:r>
              <a:rPr lang="en-US" sz="2000" dirty="0" err="1">
                <a:latin typeface=""/>
              </a:rPr>
              <a:t>ejecute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el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programa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introducir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valores</a:t>
            </a:r>
            <a:r>
              <a:rPr lang="en-US" sz="2000" dirty="0">
                <a:latin typeface=""/>
              </a:rPr>
              <a:t> para que </a:t>
            </a:r>
            <a:r>
              <a:rPr lang="en-US" sz="2000" dirty="0" err="1">
                <a:latin typeface=""/>
              </a:rPr>
              <a:t>estos</a:t>
            </a:r>
            <a:r>
              <a:rPr lang="en-US" sz="2000" dirty="0">
                <a:latin typeface=""/>
              </a:rPr>
              <a:t> se​</a:t>
            </a:r>
          </a:p>
          <a:p>
            <a:pPr algn="ctr" fontAlgn="base"/>
            <a:r>
              <a:rPr lang="en-US" sz="2000" dirty="0" err="1">
                <a:latin typeface=""/>
              </a:rPr>
              <a:t>utilicen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en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el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mismo</a:t>
            </a:r>
            <a:r>
              <a:rPr lang="en-US" sz="2000" dirty="0">
                <a:latin typeface=""/>
              </a:rPr>
              <a:t>.​</a:t>
            </a:r>
          </a:p>
          <a:p>
            <a:pPr algn="ctr" fontAlgn="base"/>
            <a:r>
              <a:rPr lang="en-US" sz="2000" dirty="0">
                <a:latin typeface=""/>
              </a:rPr>
              <a:t>​</a:t>
            </a:r>
          </a:p>
          <a:p>
            <a:pPr algn="ctr" fontAlgn="base"/>
            <a:r>
              <a:rPr lang="en-US" sz="2000" dirty="0" err="1">
                <a:latin typeface=""/>
              </a:rPr>
              <a:t>Esta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función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admite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pasarle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una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cadena</a:t>
            </a:r>
            <a:r>
              <a:rPr lang="en-US" sz="2000" dirty="0">
                <a:latin typeface=""/>
              </a:rPr>
              <a:t> de </a:t>
            </a:r>
            <a:r>
              <a:rPr lang="en-US" sz="2000" dirty="0" err="1">
                <a:latin typeface=""/>
              </a:rPr>
              <a:t>texto</a:t>
            </a:r>
            <a:r>
              <a:rPr lang="en-US" sz="2000" dirty="0">
                <a:latin typeface=""/>
              </a:rPr>
              <a:t> para que se la </a:t>
            </a:r>
            <a:r>
              <a:rPr lang="en-US" sz="2000" dirty="0" err="1">
                <a:latin typeface=""/>
              </a:rPr>
              <a:t>muestre</a:t>
            </a:r>
            <a:r>
              <a:rPr lang="en-US" sz="2000" dirty="0">
                <a:latin typeface=""/>
              </a:rPr>
              <a:t> al </a:t>
            </a:r>
            <a:r>
              <a:rPr lang="en-US" sz="2000" dirty="0" err="1">
                <a:latin typeface=""/>
              </a:rPr>
              <a:t>usuario</a:t>
            </a:r>
            <a:r>
              <a:rPr lang="en-US" sz="2000" dirty="0">
                <a:latin typeface=""/>
              </a:rPr>
              <a:t> antes de que​</a:t>
            </a:r>
          </a:p>
          <a:p>
            <a:pPr algn="ctr" fontAlgn="base"/>
            <a:r>
              <a:rPr lang="en-US" sz="2000" dirty="0" err="1">
                <a:latin typeface=""/>
              </a:rPr>
              <a:t>él</a:t>
            </a:r>
            <a:r>
              <a:rPr lang="en-US" sz="2000" dirty="0">
                <a:latin typeface=""/>
              </a:rPr>
              <a:t>/</a:t>
            </a:r>
            <a:r>
              <a:rPr lang="en-US" sz="2000" dirty="0" err="1">
                <a:latin typeface=""/>
              </a:rPr>
              <a:t>ella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introduzcan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el</a:t>
            </a:r>
            <a:r>
              <a:rPr lang="en-US" sz="2000" dirty="0">
                <a:latin typeface=""/>
              </a:rPr>
              <a:t> valor </a:t>
            </a:r>
            <a:r>
              <a:rPr lang="en-US" sz="2000" dirty="0" err="1">
                <a:latin typeface=""/>
              </a:rPr>
              <a:t>pedido</a:t>
            </a:r>
            <a:r>
              <a:rPr lang="en-US" sz="2000" dirty="0">
                <a:latin typeface=""/>
              </a:rPr>
              <a:t>. </a:t>
            </a:r>
            <a:r>
              <a:rPr lang="en-US" sz="2000" dirty="0" err="1">
                <a:latin typeface=""/>
              </a:rPr>
              <a:t>En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cualquier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caso</a:t>
            </a:r>
            <a:r>
              <a:rPr lang="en-US" sz="2000" dirty="0">
                <a:latin typeface=""/>
              </a:rPr>
              <a:t>, </a:t>
            </a:r>
            <a:r>
              <a:rPr lang="en-US" sz="2000" dirty="0" err="1">
                <a:latin typeface=""/>
              </a:rPr>
              <a:t>esta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función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devolverá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el</a:t>
            </a:r>
            <a:r>
              <a:rPr lang="en-US" sz="2000" dirty="0">
                <a:latin typeface=""/>
              </a:rPr>
              <a:t> valor </a:t>
            </a:r>
            <a:r>
              <a:rPr lang="en-US" sz="2000" dirty="0" err="1">
                <a:latin typeface=""/>
              </a:rPr>
              <a:t>introducido</a:t>
            </a:r>
            <a:r>
              <a:rPr lang="en-US" sz="2000" dirty="0">
                <a:latin typeface=""/>
              </a:rPr>
              <a:t>​</a:t>
            </a:r>
          </a:p>
          <a:p>
            <a:pPr algn="ctr" fontAlgn="base"/>
            <a:r>
              <a:rPr lang="en-US" sz="2000" dirty="0">
                <a:latin typeface=""/>
              </a:rPr>
              <a:t>​</a:t>
            </a:r>
          </a:p>
          <a:p>
            <a:pPr algn="ctr" fontAlgn="base"/>
            <a:r>
              <a:rPr lang="en-US" sz="2000" dirty="0" err="1">
                <a:latin typeface=""/>
              </a:rPr>
              <a:t>Función</a:t>
            </a:r>
            <a:r>
              <a:rPr lang="en-US" sz="2000" dirty="0">
                <a:latin typeface=""/>
              </a:rPr>
              <a:t>: input()​</a:t>
            </a:r>
          </a:p>
          <a:p>
            <a:pPr algn="ctr" fontAlgn="base"/>
            <a:r>
              <a:rPr lang="en-US" sz="2000" dirty="0">
                <a:latin typeface=""/>
              </a:rPr>
              <a:t>​</a:t>
            </a:r>
          </a:p>
          <a:p>
            <a:pPr algn="ctr" fontAlgn="base"/>
            <a:r>
              <a:rPr lang="en-US" sz="2000" dirty="0" err="1">
                <a:latin typeface=""/>
              </a:rPr>
              <a:t>Sintaxis</a:t>
            </a:r>
            <a:r>
              <a:rPr lang="en-US" sz="2000" dirty="0">
                <a:latin typeface=""/>
              </a:rPr>
              <a:t>: a = input(“</a:t>
            </a:r>
            <a:r>
              <a:rPr lang="en-US" sz="2000" dirty="0" err="1">
                <a:latin typeface=""/>
              </a:rPr>
              <a:t>Quiero</a:t>
            </a:r>
            <a:r>
              <a:rPr lang="en-US" sz="2000" dirty="0">
                <a:latin typeface=""/>
              </a:rPr>
              <a:t> un </a:t>
            </a:r>
            <a:r>
              <a:rPr lang="en-US" sz="2000" dirty="0" err="1">
                <a:latin typeface=""/>
              </a:rPr>
              <a:t>número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entero</a:t>
            </a:r>
            <a:r>
              <a:rPr lang="en-US" sz="2000" dirty="0">
                <a:latin typeface=""/>
              </a:rPr>
              <a:t>: “)​</a:t>
            </a:r>
          </a:p>
          <a:p>
            <a:pPr algn="ctr" fontAlgn="base"/>
            <a:r>
              <a:rPr lang="en-US" sz="2000" dirty="0">
                <a:latin typeface=""/>
              </a:rPr>
              <a:t>​</a:t>
            </a:r>
          </a:p>
          <a:p>
            <a:pPr algn="ctr" fontAlgn="base"/>
            <a:r>
              <a:rPr lang="en-US" sz="2000" dirty="0" err="1">
                <a:latin typeface=""/>
              </a:rPr>
              <a:t>Ejemplo</a:t>
            </a:r>
            <a:r>
              <a:rPr lang="en-US" sz="2000" dirty="0">
                <a:latin typeface=""/>
              </a:rPr>
              <a:t> de </a:t>
            </a:r>
            <a:r>
              <a:rPr lang="en-US" sz="2000" dirty="0" err="1">
                <a:latin typeface=""/>
              </a:rPr>
              <a:t>funcionamiento</a:t>
            </a:r>
            <a:r>
              <a:rPr lang="en-US" sz="2000" dirty="0">
                <a:latin typeface=""/>
              </a:rPr>
              <a:t>: </a:t>
            </a:r>
            <a:r>
              <a:rPr lang="en-US" sz="2000" dirty="0" err="1">
                <a:latin typeface=""/>
              </a:rPr>
              <a:t>Quiero</a:t>
            </a:r>
            <a:r>
              <a:rPr lang="en-US" sz="2000" dirty="0">
                <a:latin typeface=""/>
              </a:rPr>
              <a:t> un </a:t>
            </a:r>
            <a:r>
              <a:rPr lang="en-US" sz="2000" dirty="0" err="1">
                <a:latin typeface=""/>
              </a:rPr>
              <a:t>número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entero</a:t>
            </a:r>
            <a:r>
              <a:rPr lang="en-US" sz="2000" dirty="0">
                <a:latin typeface=""/>
              </a:rPr>
              <a:t>: 3.​</a:t>
            </a:r>
          </a:p>
          <a:p>
            <a:pPr algn="ctr" fontAlgn="base"/>
            <a:r>
              <a:rPr lang="en-US" sz="2000" dirty="0">
                <a:latin typeface=""/>
              </a:rPr>
              <a:t>A </a:t>
            </a:r>
            <a:r>
              <a:rPr lang="en-US" sz="2000" dirty="0" err="1">
                <a:latin typeface=""/>
              </a:rPr>
              <a:t>partir</a:t>
            </a:r>
            <a:r>
              <a:rPr lang="en-US" sz="2000" dirty="0">
                <a:latin typeface=""/>
              </a:rPr>
              <a:t> de </a:t>
            </a:r>
            <a:r>
              <a:rPr lang="en-US" sz="2000" dirty="0" err="1">
                <a:latin typeface=""/>
              </a:rPr>
              <a:t>ahora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nuestra</a:t>
            </a:r>
            <a:r>
              <a:rPr lang="en-US" sz="2000" dirty="0">
                <a:latin typeface=""/>
              </a:rPr>
              <a:t> variable a </a:t>
            </a:r>
            <a:r>
              <a:rPr lang="en-US" sz="2000" dirty="0" err="1">
                <a:latin typeface=""/>
              </a:rPr>
              <a:t>será</a:t>
            </a:r>
            <a:r>
              <a:rPr lang="en-US" sz="2000" dirty="0">
                <a:latin typeface=""/>
              </a:rPr>
              <a:t> </a:t>
            </a:r>
            <a:r>
              <a:rPr lang="en-US" sz="2000" dirty="0" err="1">
                <a:latin typeface=""/>
              </a:rPr>
              <a:t>igual</a:t>
            </a:r>
            <a:r>
              <a:rPr lang="en-US" sz="2000" dirty="0">
                <a:latin typeface=""/>
              </a:rPr>
              <a:t> a 3.​</a:t>
            </a:r>
          </a:p>
          <a:p>
            <a:pPr algn="ctr" fontAlgn="base"/>
            <a:endParaRPr lang="en-US" sz="16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9038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5135150" y="729162"/>
            <a:ext cx="19216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LISTAS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792791" y="1859339"/>
            <a:ext cx="10606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latin typeface=""/>
              </a:rPr>
              <a:t>Las </a:t>
            </a:r>
            <a:r>
              <a:rPr lang="en-US" dirty="0" err="1">
                <a:latin typeface=""/>
              </a:rPr>
              <a:t>listas</a:t>
            </a:r>
            <a:r>
              <a:rPr lang="en-US" dirty="0">
                <a:latin typeface=""/>
              </a:rPr>
              <a:t> son </a:t>
            </a:r>
            <a:r>
              <a:rPr lang="en-US" dirty="0" err="1">
                <a:latin typeface=""/>
              </a:rPr>
              <a:t>unos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contenedores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 las que </a:t>
            </a:r>
            <a:r>
              <a:rPr lang="en-US" dirty="0" err="1">
                <a:latin typeface=""/>
              </a:rPr>
              <a:t>puedes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guardar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varias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cosas</a:t>
            </a:r>
            <a:r>
              <a:rPr lang="en-US" dirty="0">
                <a:latin typeface=""/>
              </a:rPr>
              <a:t>. A </a:t>
            </a:r>
            <a:r>
              <a:rPr lang="en-US" dirty="0" err="1">
                <a:latin typeface=""/>
              </a:rPr>
              <a:t>diferencias</a:t>
            </a:r>
            <a:r>
              <a:rPr lang="en-US" dirty="0">
                <a:latin typeface=""/>
              </a:rPr>
              <a:t> de las  variables, las </a:t>
            </a:r>
            <a:r>
              <a:rPr lang="en-US" dirty="0" err="1">
                <a:latin typeface=""/>
              </a:rPr>
              <a:t>listas</a:t>
            </a:r>
            <a:r>
              <a:rPr lang="en-US" dirty="0">
                <a:latin typeface=""/>
              </a:rPr>
              <a:t> se </a:t>
            </a:r>
            <a:r>
              <a:rPr lang="en-US" dirty="0" err="1">
                <a:latin typeface=""/>
              </a:rPr>
              <a:t>utilizan</a:t>
            </a:r>
            <a:r>
              <a:rPr lang="en-US" dirty="0">
                <a:latin typeface=""/>
              </a:rPr>
              <a:t> para </a:t>
            </a:r>
            <a:r>
              <a:rPr lang="en-US" dirty="0" err="1">
                <a:latin typeface=""/>
              </a:rPr>
              <a:t>guardar</a:t>
            </a:r>
            <a:r>
              <a:rPr lang="en-US" dirty="0">
                <a:latin typeface=""/>
              </a:rPr>
              <a:t> 1 o </a:t>
            </a:r>
            <a:r>
              <a:rPr lang="en-US" dirty="0" err="1">
                <a:latin typeface=""/>
              </a:rPr>
              <a:t>más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cosas</a:t>
            </a:r>
            <a:r>
              <a:rPr lang="en-US" dirty="0">
                <a:latin typeface=""/>
              </a:rPr>
              <a:t> y </a:t>
            </a:r>
            <a:r>
              <a:rPr lang="en-US" dirty="0" err="1">
                <a:latin typeface=""/>
              </a:rPr>
              <a:t>cada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cosa</a:t>
            </a:r>
            <a:endParaRPr lang="en-US" dirty="0">
              <a:latin typeface=""/>
            </a:endParaRPr>
          </a:p>
          <a:p>
            <a:pPr algn="ctr" fontAlgn="base"/>
            <a:r>
              <a:rPr lang="en-US" dirty="0">
                <a:latin typeface=""/>
              </a:rPr>
              <a:t>que </a:t>
            </a:r>
            <a:r>
              <a:rPr lang="en-US" dirty="0" err="1">
                <a:latin typeface=""/>
              </a:rPr>
              <a:t>guardes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 la </a:t>
            </a:r>
            <a:r>
              <a:rPr lang="en-US" dirty="0" err="1">
                <a:latin typeface=""/>
              </a:rPr>
              <a:t>lista</a:t>
            </a:r>
            <a:r>
              <a:rPr lang="en-US" dirty="0">
                <a:latin typeface=""/>
              </a:rPr>
              <a:t>  </a:t>
            </a:r>
            <a:r>
              <a:rPr lang="en-US" dirty="0" err="1">
                <a:latin typeface=""/>
              </a:rPr>
              <a:t>tiene</a:t>
            </a:r>
            <a:r>
              <a:rPr lang="en-US" dirty="0">
                <a:latin typeface=""/>
              </a:rPr>
              <a:t> un </a:t>
            </a:r>
            <a:r>
              <a:rPr lang="en-US" dirty="0" err="1">
                <a:latin typeface=""/>
              </a:rPr>
              <a:t>índice</a:t>
            </a:r>
            <a:r>
              <a:rPr lang="en-US" dirty="0">
                <a:latin typeface=""/>
              </a:rPr>
              <a:t> que </a:t>
            </a:r>
            <a:r>
              <a:rPr lang="en-US" dirty="0" err="1">
                <a:latin typeface=""/>
              </a:rPr>
              <a:t>especifica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su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posición</a:t>
            </a:r>
            <a:r>
              <a:rPr lang="en-US" dirty="0">
                <a:latin typeface=""/>
              </a:rPr>
              <a:t>.​</a:t>
            </a:r>
          </a:p>
          <a:p>
            <a:pPr algn="ctr" fontAlgn="base"/>
            <a:r>
              <a:rPr lang="en-US" dirty="0">
                <a:latin typeface=""/>
              </a:rPr>
              <a:t>​</a:t>
            </a:r>
          </a:p>
          <a:p>
            <a:pPr algn="ctr" fontAlgn="base"/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lenguajes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programación</a:t>
            </a:r>
            <a:r>
              <a:rPr lang="en-US" dirty="0">
                <a:latin typeface=""/>
              </a:rPr>
              <a:t> la </a:t>
            </a:r>
            <a:r>
              <a:rPr lang="en-US" dirty="0" err="1">
                <a:latin typeface=""/>
              </a:rPr>
              <a:t>posición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inicial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donde</a:t>
            </a:r>
            <a:r>
              <a:rPr lang="en-US" dirty="0">
                <a:latin typeface=""/>
              </a:rPr>
              <a:t> se </a:t>
            </a:r>
            <a:r>
              <a:rPr lang="en-US" dirty="0" err="1">
                <a:latin typeface=""/>
              </a:rPr>
              <a:t>encuentra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el</a:t>
            </a:r>
            <a:r>
              <a:rPr lang="en-US" dirty="0">
                <a:latin typeface=""/>
              </a:rPr>
              <a:t> primer </a:t>
            </a:r>
            <a:r>
              <a:rPr lang="en-US" dirty="0" err="1">
                <a:latin typeface=""/>
              </a:rPr>
              <a:t>objeto</a:t>
            </a:r>
            <a:r>
              <a:rPr lang="en-US" dirty="0">
                <a:latin typeface=""/>
              </a:rPr>
              <a:t> es </a:t>
            </a:r>
            <a:r>
              <a:rPr lang="en-US" dirty="0" err="1">
                <a:latin typeface=""/>
              </a:rPr>
              <a:t>el</a:t>
            </a:r>
            <a:r>
              <a:rPr lang="en-US" dirty="0">
                <a:latin typeface=""/>
              </a:rPr>
              <a:t>​ 0.​</a:t>
            </a:r>
          </a:p>
          <a:p>
            <a:pPr algn="ctr" fontAlgn="base"/>
            <a:r>
              <a:rPr lang="en-US" dirty="0">
                <a:latin typeface=""/>
              </a:rPr>
              <a:t>​</a:t>
            </a:r>
          </a:p>
          <a:p>
            <a:pPr algn="ctr" fontAlgn="base"/>
            <a:r>
              <a:rPr lang="en-US" dirty="0">
                <a:latin typeface=""/>
              </a:rPr>
              <a:t>De </a:t>
            </a:r>
            <a:r>
              <a:rPr lang="en-US" dirty="0" err="1">
                <a:latin typeface=""/>
              </a:rPr>
              <a:t>esta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manera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índices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irán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desde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el</a:t>
            </a:r>
            <a:r>
              <a:rPr lang="en-US" dirty="0">
                <a:latin typeface=""/>
              </a:rPr>
              <a:t> 0 hasta </a:t>
            </a:r>
            <a:r>
              <a:rPr lang="en-US" dirty="0" err="1">
                <a:latin typeface=""/>
              </a:rPr>
              <a:t>el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número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máximo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objetos</a:t>
            </a:r>
            <a:r>
              <a:rPr lang="en-US" dirty="0">
                <a:latin typeface=""/>
              </a:rPr>
              <a:t> de la </a:t>
            </a:r>
            <a:r>
              <a:rPr lang="en-US" dirty="0" err="1">
                <a:latin typeface=""/>
              </a:rPr>
              <a:t>lista</a:t>
            </a:r>
            <a:r>
              <a:rPr lang="en-US" dirty="0">
                <a:latin typeface=""/>
              </a:rPr>
              <a:t>​ </a:t>
            </a:r>
            <a:r>
              <a:rPr lang="en-US" dirty="0" err="1">
                <a:latin typeface=""/>
              </a:rPr>
              <a:t>menos</a:t>
            </a:r>
            <a:r>
              <a:rPr lang="en-US" dirty="0">
                <a:latin typeface=""/>
              </a:rPr>
              <a:t> 1.​</a:t>
            </a:r>
          </a:p>
          <a:p>
            <a:pPr algn="ctr" fontAlgn="base"/>
            <a:r>
              <a:rPr lang="en-US" dirty="0" err="1">
                <a:latin typeface=""/>
              </a:rPr>
              <a:t>Tamaño</a:t>
            </a:r>
            <a:r>
              <a:rPr lang="en-US" dirty="0">
                <a:latin typeface=""/>
              </a:rPr>
              <a:t> de la </a:t>
            </a:r>
            <a:r>
              <a:rPr lang="en-US" dirty="0" err="1">
                <a:latin typeface=""/>
              </a:rPr>
              <a:t>lista</a:t>
            </a:r>
            <a:r>
              <a:rPr lang="en-US" dirty="0">
                <a:latin typeface=""/>
              </a:rPr>
              <a:t> = n n es </a:t>
            </a:r>
            <a:r>
              <a:rPr lang="en-US" dirty="0" err="1">
                <a:latin typeface=""/>
              </a:rPr>
              <a:t>cualquier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número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entero</a:t>
            </a:r>
            <a:r>
              <a:rPr lang="en-US" dirty="0">
                <a:latin typeface=""/>
              </a:rPr>
              <a:t>  </a:t>
            </a:r>
            <a:r>
              <a:rPr lang="en-US" dirty="0" err="1">
                <a:latin typeface=""/>
              </a:rPr>
              <a:t>Índices</a:t>
            </a:r>
            <a:r>
              <a:rPr lang="en-US" dirty="0">
                <a:latin typeface=""/>
              </a:rPr>
              <a:t> = 0,1,2,3,…..,n-1​</a:t>
            </a:r>
          </a:p>
          <a:p>
            <a:pPr algn="ctr" fontAlgn="base"/>
            <a:r>
              <a:rPr lang="en-US" dirty="0" err="1">
                <a:latin typeface=""/>
              </a:rPr>
              <a:t>Sintaxis</a:t>
            </a:r>
            <a:r>
              <a:rPr lang="en-US" dirty="0">
                <a:latin typeface=""/>
              </a:rPr>
              <a:t>: </a:t>
            </a:r>
            <a:r>
              <a:rPr lang="en-US" dirty="0" err="1">
                <a:latin typeface=""/>
              </a:rPr>
              <a:t>lista</a:t>
            </a:r>
            <a:r>
              <a:rPr lang="en-US" dirty="0">
                <a:latin typeface=""/>
              </a:rPr>
              <a:t> = [0,1,2,”hola”,true,’a’]​</a:t>
            </a:r>
          </a:p>
        </p:txBody>
      </p:sp>
    </p:spTree>
    <p:extLst>
      <p:ext uri="{BB962C8B-B14F-4D97-AF65-F5344CB8AC3E}">
        <p14:creationId xmlns:p14="http://schemas.microsoft.com/office/powerpoint/2010/main" val="1717036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3844606" y="596769"/>
            <a:ext cx="45027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CONDICIONALES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1110099" y="1443841"/>
            <a:ext cx="9971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latin typeface=""/>
              </a:rPr>
              <a:t>Los </a:t>
            </a:r>
            <a:r>
              <a:rPr lang="en-US" dirty="0" err="1">
                <a:latin typeface=""/>
              </a:rPr>
              <a:t>condicionales</a:t>
            </a:r>
            <a:r>
              <a:rPr lang="en-US" dirty="0">
                <a:latin typeface=""/>
              </a:rPr>
              <a:t> son </a:t>
            </a:r>
            <a:r>
              <a:rPr lang="en-US" dirty="0" err="1">
                <a:latin typeface=""/>
              </a:rPr>
              <a:t>una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serie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sentencias</a:t>
            </a:r>
            <a:r>
              <a:rPr lang="en-US" dirty="0">
                <a:latin typeface=""/>
              </a:rPr>
              <a:t> que se </a:t>
            </a:r>
            <a:r>
              <a:rPr lang="en-US" dirty="0" err="1">
                <a:latin typeface=""/>
              </a:rPr>
              <a:t>ejecutan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 </a:t>
            </a:r>
            <a:r>
              <a:rPr lang="en-US" dirty="0" err="1">
                <a:latin typeface=""/>
              </a:rPr>
              <a:t>función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una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condición</a:t>
            </a:r>
            <a:r>
              <a:rPr lang="en-US" dirty="0">
                <a:latin typeface=""/>
              </a:rPr>
              <a:t>.​</a:t>
            </a:r>
          </a:p>
          <a:p>
            <a:pPr fontAlgn="base"/>
            <a:r>
              <a:rPr lang="en-US" dirty="0">
                <a:latin typeface=""/>
              </a:rPr>
              <a:t>​</a:t>
            </a:r>
          </a:p>
          <a:p>
            <a:pPr fontAlgn="base"/>
            <a:r>
              <a:rPr lang="en-US" dirty="0">
                <a:latin typeface=""/>
              </a:rPr>
              <a:t>Por </a:t>
            </a:r>
            <a:r>
              <a:rPr lang="en-US" dirty="0" err="1">
                <a:latin typeface=""/>
              </a:rPr>
              <a:t>ejemplo</a:t>
            </a:r>
            <a:r>
              <a:rPr lang="en-US" dirty="0">
                <a:latin typeface=""/>
              </a:rPr>
              <a:t>: </a:t>
            </a:r>
            <a:r>
              <a:rPr lang="en-US" dirty="0" err="1">
                <a:latin typeface=""/>
              </a:rPr>
              <a:t>si</a:t>
            </a:r>
            <a:r>
              <a:rPr lang="en-US" dirty="0">
                <a:latin typeface=""/>
              </a:rPr>
              <a:t> mi </a:t>
            </a:r>
            <a:r>
              <a:rPr lang="en-US" dirty="0" err="1">
                <a:latin typeface=""/>
              </a:rPr>
              <a:t>hermana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tiene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ojos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azules</a:t>
            </a:r>
            <a:r>
              <a:rPr lang="en-US" dirty="0">
                <a:latin typeface=""/>
              </a:rPr>
              <a:t>, </a:t>
            </a:r>
            <a:r>
              <a:rPr lang="en-US" dirty="0" err="1">
                <a:latin typeface=""/>
              </a:rPr>
              <a:t>yo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tengo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ojos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marrones</a:t>
            </a:r>
            <a:r>
              <a:rPr lang="en-US" dirty="0">
                <a:latin typeface=""/>
              </a:rPr>
              <a:t>; </a:t>
            </a:r>
            <a:r>
              <a:rPr lang="en-US" dirty="0" err="1">
                <a:latin typeface=""/>
              </a:rPr>
              <a:t>pero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si</a:t>
            </a:r>
            <a:r>
              <a:rPr lang="en-US" dirty="0">
                <a:latin typeface=""/>
              </a:rPr>
              <a:t> mi </a:t>
            </a:r>
            <a:r>
              <a:rPr lang="en-US" dirty="0" err="1">
                <a:latin typeface=""/>
              </a:rPr>
              <a:t>hermana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tiene</a:t>
            </a:r>
            <a:r>
              <a:rPr lang="en-US" dirty="0">
                <a:latin typeface=""/>
              </a:rPr>
              <a:t>  </a:t>
            </a:r>
            <a:r>
              <a:rPr lang="en-US" dirty="0" err="1">
                <a:latin typeface=""/>
              </a:rPr>
              <a:t>verdes</a:t>
            </a:r>
            <a:r>
              <a:rPr lang="en-US" dirty="0">
                <a:latin typeface=""/>
              </a:rPr>
              <a:t>, </a:t>
            </a:r>
            <a:r>
              <a:rPr lang="en-US" dirty="0" err="1">
                <a:latin typeface=""/>
              </a:rPr>
              <a:t>yo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tengo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azules</a:t>
            </a:r>
            <a:r>
              <a:rPr lang="en-US" dirty="0">
                <a:latin typeface=""/>
              </a:rPr>
              <a:t>; </a:t>
            </a:r>
            <a:r>
              <a:rPr lang="en-US" dirty="0" err="1">
                <a:latin typeface=""/>
              </a:rPr>
              <a:t>si</a:t>
            </a:r>
            <a:r>
              <a:rPr lang="en-US" dirty="0">
                <a:latin typeface=""/>
              </a:rPr>
              <a:t> no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tiene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ni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azules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ni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verdes</a:t>
            </a:r>
            <a:r>
              <a:rPr lang="en-US" dirty="0">
                <a:latin typeface=""/>
              </a:rPr>
              <a:t>, </a:t>
            </a:r>
            <a:r>
              <a:rPr lang="en-US" dirty="0" err="1">
                <a:latin typeface=""/>
              </a:rPr>
              <a:t>entonces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los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tengo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verdes</a:t>
            </a:r>
            <a:r>
              <a:rPr lang="en-US" dirty="0">
                <a:latin typeface=""/>
              </a:rPr>
              <a:t>.​</a:t>
            </a:r>
          </a:p>
          <a:p>
            <a:pPr fontAlgn="base"/>
            <a:endParaRPr lang="en-US" dirty="0">
              <a:latin typeface=""/>
            </a:endParaRPr>
          </a:p>
          <a:p>
            <a:pPr fontAlgn="base"/>
            <a:r>
              <a:rPr lang="en-US" dirty="0" err="1">
                <a:latin typeface=""/>
              </a:rPr>
              <a:t>Sintaxis</a:t>
            </a:r>
            <a:r>
              <a:rPr lang="en-US" dirty="0">
                <a:latin typeface=""/>
              </a:rPr>
              <a:t>: if(</a:t>
            </a:r>
            <a:r>
              <a:rPr lang="en-US" dirty="0" err="1">
                <a:latin typeface=""/>
              </a:rPr>
              <a:t>condición</a:t>
            </a:r>
            <a:r>
              <a:rPr lang="en-US" dirty="0">
                <a:latin typeface=""/>
              </a:rPr>
              <a:t>), </a:t>
            </a:r>
            <a:r>
              <a:rPr lang="en-US" dirty="0" err="1">
                <a:latin typeface=""/>
              </a:rPr>
              <a:t>elif</a:t>
            </a:r>
            <a:r>
              <a:rPr lang="en-US" dirty="0">
                <a:latin typeface=""/>
              </a:rPr>
              <a:t>(</a:t>
            </a:r>
            <a:r>
              <a:rPr lang="en-US" dirty="0" err="1">
                <a:latin typeface=""/>
              </a:rPr>
              <a:t>segunda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condición</a:t>
            </a:r>
            <a:r>
              <a:rPr lang="en-US" dirty="0">
                <a:latin typeface=""/>
              </a:rPr>
              <a:t>), else(</a:t>
            </a:r>
            <a:r>
              <a:rPr lang="en-US" dirty="0" err="1">
                <a:latin typeface=""/>
              </a:rPr>
              <a:t>en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caso</a:t>
            </a:r>
            <a:r>
              <a:rPr lang="en-US" dirty="0">
                <a:latin typeface=""/>
              </a:rPr>
              <a:t> </a:t>
            </a:r>
            <a:r>
              <a:rPr lang="en-US" dirty="0" err="1">
                <a:latin typeface=""/>
              </a:rPr>
              <a:t>contrario</a:t>
            </a:r>
            <a:r>
              <a:rPr lang="en-US" dirty="0">
                <a:latin typeface=""/>
              </a:rPr>
              <a:t>)  </a:t>
            </a:r>
            <a:r>
              <a:rPr lang="en-US" dirty="0" err="1">
                <a:latin typeface=""/>
              </a:rPr>
              <a:t>Demostración</a:t>
            </a:r>
            <a:r>
              <a:rPr lang="en-US" dirty="0">
                <a:latin typeface=""/>
              </a:rPr>
              <a:t> de </a:t>
            </a:r>
            <a:r>
              <a:rPr lang="en-US" dirty="0" err="1">
                <a:latin typeface=""/>
              </a:rPr>
              <a:t>uso</a:t>
            </a:r>
            <a:r>
              <a:rPr lang="en-US" dirty="0">
                <a:latin typeface=""/>
              </a:rPr>
              <a:t>:​</a:t>
            </a:r>
          </a:p>
          <a:p>
            <a:pPr fontAlgn="base"/>
            <a:r>
              <a:rPr lang="en-US" dirty="0">
                <a:latin typeface=""/>
              </a:rPr>
              <a:t>	a = 10​</a:t>
            </a:r>
          </a:p>
          <a:p>
            <a:pPr fontAlgn="base"/>
            <a:r>
              <a:rPr lang="en-US" dirty="0">
                <a:latin typeface=""/>
              </a:rPr>
              <a:t>	b = 20​</a:t>
            </a:r>
          </a:p>
          <a:p>
            <a:pPr fontAlgn="base"/>
            <a:r>
              <a:rPr lang="en-US" dirty="0">
                <a:latin typeface=""/>
              </a:rPr>
              <a:t>	if(a&lt;b):​</a:t>
            </a:r>
          </a:p>
          <a:p>
            <a:pPr fontAlgn="base"/>
            <a:r>
              <a:rPr lang="en-US" dirty="0">
                <a:latin typeface=""/>
              </a:rPr>
              <a:t>		print(b)  </a:t>
            </a:r>
            <a:r>
              <a:rPr lang="en-US" dirty="0" err="1">
                <a:latin typeface=""/>
              </a:rPr>
              <a:t>elif</a:t>
            </a:r>
            <a:r>
              <a:rPr lang="en-US" dirty="0">
                <a:latin typeface=""/>
              </a:rPr>
              <a:t>(a==b):​</a:t>
            </a:r>
          </a:p>
          <a:p>
            <a:pPr fontAlgn="base"/>
            <a:r>
              <a:rPr lang="en-US" dirty="0">
                <a:latin typeface=""/>
              </a:rPr>
              <a:t>		print(</a:t>
            </a:r>
            <a:r>
              <a:rPr lang="en-US" dirty="0" err="1">
                <a:latin typeface=""/>
              </a:rPr>
              <a:t>a+b</a:t>
            </a:r>
            <a:r>
              <a:rPr lang="en-US" dirty="0">
                <a:latin typeface=""/>
              </a:rPr>
              <a:t>)​</a:t>
            </a:r>
          </a:p>
          <a:p>
            <a:pPr fontAlgn="base"/>
            <a:r>
              <a:rPr lang="en-US" dirty="0">
                <a:latin typeface=""/>
              </a:rPr>
              <a:t>	else:​</a:t>
            </a:r>
          </a:p>
          <a:p>
            <a:pPr fontAlgn="base"/>
            <a:r>
              <a:rPr lang="en-US" dirty="0">
                <a:latin typeface=""/>
              </a:rPr>
              <a:t>		print(a)​</a:t>
            </a:r>
          </a:p>
        </p:txBody>
      </p:sp>
    </p:spTree>
    <p:extLst>
      <p:ext uri="{BB962C8B-B14F-4D97-AF65-F5344CB8AC3E}">
        <p14:creationId xmlns:p14="http://schemas.microsoft.com/office/powerpoint/2010/main" val="186202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7F636-5422-FBDB-F007-7142D44C9F03}"/>
              </a:ext>
            </a:extLst>
          </p:cNvPr>
          <p:cNvSpPr txBox="1"/>
          <p:nvPr/>
        </p:nvSpPr>
        <p:spPr>
          <a:xfrm>
            <a:off x="4175210" y="316574"/>
            <a:ext cx="38415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400" dirty="0">
                <a:solidFill>
                  <a:schemeClr val="accent1"/>
                </a:solidFill>
                <a:latin typeface=""/>
                <a:ea typeface="Apple Symbols" panose="02000000000000000000" pitchFamily="2" charset="-79"/>
                <a:cs typeface="Apple Symbols" panose="02000000000000000000" pitchFamily="2" charset="-79"/>
              </a:rPr>
              <a:t>BLUCES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A5B79-A145-B970-1708-BB4641E70649}"/>
              </a:ext>
            </a:extLst>
          </p:cNvPr>
          <p:cNvSpPr txBox="1"/>
          <p:nvPr/>
        </p:nvSpPr>
        <p:spPr>
          <a:xfrm>
            <a:off x="1042416" y="1120676"/>
            <a:ext cx="101071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dirty="0">
                <a:latin typeface=""/>
              </a:rPr>
              <a:t>Un </a:t>
            </a:r>
            <a:r>
              <a:rPr lang="en-US" sz="1400" dirty="0" err="1">
                <a:latin typeface=""/>
              </a:rPr>
              <a:t>bucle</a:t>
            </a:r>
            <a:r>
              <a:rPr lang="en-US" sz="1400" dirty="0">
                <a:latin typeface=""/>
              </a:rPr>
              <a:t> es </a:t>
            </a:r>
            <a:r>
              <a:rPr lang="en-US" sz="1400" dirty="0" err="1">
                <a:latin typeface=""/>
              </a:rPr>
              <a:t>una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secuencia</a:t>
            </a:r>
            <a:r>
              <a:rPr lang="en-US" sz="1400" dirty="0">
                <a:latin typeface=""/>
              </a:rPr>
              <a:t> que </a:t>
            </a:r>
            <a:r>
              <a:rPr lang="en-US" sz="1400" dirty="0" err="1">
                <a:latin typeface=""/>
              </a:rPr>
              <a:t>ejecuta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repetidas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veces</a:t>
            </a:r>
            <a:r>
              <a:rPr lang="en-US" sz="1400" dirty="0">
                <a:latin typeface=""/>
              </a:rPr>
              <a:t> las </a:t>
            </a:r>
            <a:r>
              <a:rPr lang="en-US" sz="1400" dirty="0" err="1">
                <a:latin typeface=""/>
              </a:rPr>
              <a:t>sentencias</a:t>
            </a:r>
            <a:r>
              <a:rPr lang="en-US" sz="1400" dirty="0">
                <a:latin typeface=""/>
              </a:rPr>
              <a:t> que le </a:t>
            </a:r>
            <a:r>
              <a:rPr lang="en-US" sz="1400" dirty="0" err="1">
                <a:latin typeface=""/>
              </a:rPr>
              <a:t>especifiquemos</a:t>
            </a:r>
            <a:r>
              <a:rPr lang="en-US" sz="1400" dirty="0">
                <a:latin typeface=""/>
              </a:rPr>
              <a:t>.​</a:t>
            </a:r>
          </a:p>
          <a:p>
            <a:pPr fontAlgn="base"/>
            <a:r>
              <a:rPr lang="en-US" sz="1400" dirty="0">
                <a:latin typeface=""/>
              </a:rPr>
              <a:t>​</a:t>
            </a:r>
          </a:p>
          <a:p>
            <a:pPr fontAlgn="base"/>
            <a:r>
              <a:rPr lang="en-US" sz="1400" dirty="0" err="1">
                <a:latin typeface=""/>
              </a:rPr>
              <a:t>En</a:t>
            </a:r>
            <a:r>
              <a:rPr lang="en-US" sz="1400" dirty="0">
                <a:latin typeface=""/>
              </a:rPr>
              <a:t> Python </a:t>
            </a:r>
            <a:r>
              <a:rPr lang="en-US" sz="1400" dirty="0" err="1">
                <a:latin typeface=""/>
              </a:rPr>
              <a:t>existen</a:t>
            </a:r>
            <a:r>
              <a:rPr lang="en-US" sz="1400" dirty="0">
                <a:latin typeface=""/>
              </a:rPr>
              <a:t> dos </a:t>
            </a:r>
            <a:r>
              <a:rPr lang="en-US" sz="1400" dirty="0" err="1">
                <a:latin typeface=""/>
              </a:rPr>
              <a:t>maneras</a:t>
            </a:r>
            <a:r>
              <a:rPr lang="en-US" sz="1400" dirty="0">
                <a:latin typeface=""/>
              </a:rPr>
              <a:t> de </a:t>
            </a:r>
            <a:r>
              <a:rPr lang="en-US" sz="1400" dirty="0" err="1">
                <a:latin typeface=""/>
              </a:rPr>
              <a:t>hacer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bucles</a:t>
            </a:r>
            <a:r>
              <a:rPr lang="en-US" sz="1400" dirty="0">
                <a:latin typeface=""/>
              </a:rPr>
              <a:t>:​</a:t>
            </a:r>
          </a:p>
          <a:p>
            <a:pPr fontAlgn="base"/>
            <a:r>
              <a:rPr lang="en-US" sz="1400" dirty="0">
                <a:latin typeface=""/>
              </a:rPr>
              <a:t>El </a:t>
            </a:r>
            <a:r>
              <a:rPr lang="en-US" sz="1400" dirty="0" err="1">
                <a:latin typeface=""/>
              </a:rPr>
              <a:t>bucle</a:t>
            </a:r>
            <a:r>
              <a:rPr lang="en-US" sz="1400" dirty="0">
                <a:latin typeface=""/>
              </a:rPr>
              <a:t> for​</a:t>
            </a:r>
          </a:p>
          <a:p>
            <a:pPr fontAlgn="base"/>
            <a:r>
              <a:rPr lang="en-US" sz="1400" dirty="0">
                <a:latin typeface=""/>
              </a:rPr>
              <a:t>El </a:t>
            </a:r>
            <a:r>
              <a:rPr lang="en-US" sz="1400" dirty="0" err="1">
                <a:latin typeface=""/>
              </a:rPr>
              <a:t>bucle</a:t>
            </a:r>
            <a:r>
              <a:rPr lang="en-US" sz="1400" dirty="0">
                <a:latin typeface=""/>
              </a:rPr>
              <a:t> while(</a:t>
            </a:r>
            <a:r>
              <a:rPr lang="en-US" sz="1400" dirty="0" err="1">
                <a:latin typeface=""/>
              </a:rPr>
              <a:t>condicion</a:t>
            </a:r>
            <a:r>
              <a:rPr lang="en-US" sz="1400" dirty="0">
                <a:latin typeface=""/>
              </a:rPr>
              <a:t>)​</a:t>
            </a:r>
          </a:p>
          <a:p>
            <a:pPr fontAlgn="base"/>
            <a:r>
              <a:rPr lang="en-US" sz="1400" dirty="0">
                <a:latin typeface=""/>
              </a:rPr>
              <a:t>​</a:t>
            </a:r>
          </a:p>
          <a:p>
            <a:pPr fontAlgn="base"/>
            <a:r>
              <a:rPr lang="en-US" sz="1400" dirty="0">
                <a:latin typeface=""/>
              </a:rPr>
              <a:t>Los </a:t>
            </a:r>
            <a:r>
              <a:rPr lang="en-US" sz="1400" dirty="0" err="1">
                <a:latin typeface=""/>
              </a:rPr>
              <a:t>bucles</a:t>
            </a:r>
            <a:r>
              <a:rPr lang="en-US" sz="1400" dirty="0">
                <a:latin typeface=""/>
              </a:rPr>
              <a:t> </a:t>
            </a:r>
            <a:r>
              <a:rPr lang="en-US" sz="1400" b="1" dirty="0">
                <a:latin typeface=""/>
              </a:rPr>
              <a:t>FOR </a:t>
            </a:r>
            <a:r>
              <a:rPr lang="en-US" sz="1400" dirty="0" err="1">
                <a:latin typeface=""/>
              </a:rPr>
              <a:t>hacen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uso</a:t>
            </a:r>
            <a:r>
              <a:rPr lang="en-US" sz="1400" dirty="0">
                <a:latin typeface=""/>
              </a:rPr>
              <a:t> de </a:t>
            </a:r>
            <a:r>
              <a:rPr lang="en-US" sz="1400" dirty="0" err="1">
                <a:latin typeface=""/>
              </a:rPr>
              <a:t>listas</a:t>
            </a:r>
            <a:r>
              <a:rPr lang="en-US" sz="1400" dirty="0">
                <a:latin typeface=""/>
              </a:rPr>
              <a:t> para </a:t>
            </a:r>
            <a:r>
              <a:rPr lang="en-US" sz="1400" dirty="0" err="1">
                <a:latin typeface=""/>
              </a:rPr>
              <a:t>ejecutarse</a:t>
            </a:r>
            <a:r>
              <a:rPr lang="en-US" sz="1400" dirty="0">
                <a:latin typeface=""/>
              </a:rPr>
              <a:t> un </a:t>
            </a:r>
            <a:r>
              <a:rPr lang="en-US" sz="1400" dirty="0" err="1">
                <a:latin typeface=""/>
              </a:rPr>
              <a:t>determinado</a:t>
            </a:r>
            <a:r>
              <a:rPr lang="en-US" sz="1400" dirty="0">
                <a:latin typeface=""/>
              </a:rPr>
              <a:t> </a:t>
            </a:r>
            <a:r>
              <a:rPr lang="en-US" sz="1400" dirty="0" err="1">
                <a:latin typeface=""/>
              </a:rPr>
              <a:t>número</a:t>
            </a:r>
            <a:r>
              <a:rPr lang="en-US" sz="1400" dirty="0">
                <a:latin typeface=""/>
              </a:rPr>
              <a:t> de </a:t>
            </a:r>
            <a:r>
              <a:rPr lang="en-US" sz="1400" dirty="0" err="1">
                <a:latin typeface=""/>
              </a:rPr>
              <a:t>veces</a:t>
            </a:r>
            <a:r>
              <a:rPr lang="en-US" sz="1400" dirty="0">
                <a:latin typeface=""/>
              </a:rPr>
              <a:t>, </a:t>
            </a:r>
            <a:r>
              <a:rPr lang="en-US" sz="1400" dirty="0" err="1">
                <a:latin typeface=""/>
              </a:rPr>
              <a:t>cuando</a:t>
            </a:r>
            <a:r>
              <a:rPr lang="en-US" sz="1400" dirty="0">
                <a:latin typeface=""/>
              </a:rPr>
              <a:t> </a:t>
            </a:r>
            <a:r>
              <a:rPr lang="en-US" sz="1400" dirty="0" err="1">
                <a:latin typeface=""/>
              </a:rPr>
              <a:t>queremos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crear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una</a:t>
            </a:r>
            <a:r>
              <a:rPr lang="en-US" sz="1400" dirty="0">
                <a:latin typeface=""/>
              </a:rPr>
              <a:t> </a:t>
            </a:r>
            <a:r>
              <a:rPr lang="en-US" sz="1400" dirty="0" err="1">
                <a:latin typeface=""/>
              </a:rPr>
              <a:t>lista</a:t>
            </a:r>
            <a:r>
              <a:rPr lang="en-US" sz="1400" dirty="0">
                <a:latin typeface=""/>
              </a:rPr>
              <a:t>  </a:t>
            </a:r>
            <a:r>
              <a:rPr lang="en-US" sz="1400" dirty="0" err="1">
                <a:latin typeface=""/>
              </a:rPr>
              <a:t>ordenada</a:t>
            </a:r>
            <a:r>
              <a:rPr lang="en-US" sz="1400" dirty="0">
                <a:latin typeface=""/>
              </a:rPr>
              <a:t> de </a:t>
            </a:r>
            <a:r>
              <a:rPr lang="en-US" sz="1400" dirty="0" err="1">
                <a:latin typeface=""/>
              </a:rPr>
              <a:t>números</a:t>
            </a:r>
            <a:r>
              <a:rPr lang="en-US" sz="1400" dirty="0">
                <a:latin typeface=""/>
              </a:rPr>
              <a:t> </a:t>
            </a:r>
            <a:r>
              <a:rPr lang="en-US" sz="1400" dirty="0" err="1">
                <a:latin typeface=""/>
              </a:rPr>
              <a:t>utilizando</a:t>
            </a:r>
            <a:r>
              <a:rPr lang="en-US" sz="1400" dirty="0">
                <a:latin typeface=""/>
              </a:rPr>
              <a:t> la </a:t>
            </a:r>
            <a:r>
              <a:rPr lang="en-US" sz="1400" dirty="0" err="1">
                <a:latin typeface=""/>
              </a:rPr>
              <a:t>función</a:t>
            </a:r>
            <a:r>
              <a:rPr lang="en-US" sz="1400" dirty="0">
                <a:latin typeface=""/>
              </a:rPr>
              <a:t> ‘range(</a:t>
            </a:r>
            <a:r>
              <a:rPr lang="en-US" sz="1400" dirty="0" err="1">
                <a:latin typeface=""/>
              </a:rPr>
              <a:t>numero</a:t>
            </a:r>
            <a:r>
              <a:rPr lang="en-US" sz="1400" dirty="0">
                <a:latin typeface=""/>
              </a:rPr>
              <a:t>)’. </a:t>
            </a:r>
            <a:r>
              <a:rPr lang="en-US" sz="1400" dirty="0" err="1">
                <a:latin typeface=""/>
              </a:rPr>
              <a:t>También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admite</a:t>
            </a:r>
            <a:r>
              <a:rPr lang="en-US" sz="1400" dirty="0">
                <a:latin typeface=""/>
              </a:rPr>
              <a:t> la </a:t>
            </a:r>
            <a:r>
              <a:rPr lang="en-US" sz="1400" dirty="0" err="1">
                <a:latin typeface=""/>
              </a:rPr>
              <a:t>siguiente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sintaxis</a:t>
            </a:r>
            <a:r>
              <a:rPr lang="en-US" sz="1400" dirty="0">
                <a:latin typeface=""/>
              </a:rPr>
              <a:t>: range(</a:t>
            </a:r>
            <a:r>
              <a:rPr lang="en-US" sz="1400" dirty="0" err="1">
                <a:latin typeface=""/>
              </a:rPr>
              <a:t>inicio</a:t>
            </a:r>
            <a:r>
              <a:rPr lang="en-US" sz="1400" dirty="0">
                <a:latin typeface=""/>
              </a:rPr>
              <a:t> </a:t>
            </a:r>
            <a:r>
              <a:rPr lang="en-US" sz="1400" dirty="0" err="1">
                <a:latin typeface=""/>
              </a:rPr>
              <a:t>intervalo</a:t>
            </a:r>
            <a:r>
              <a:rPr lang="en-US" sz="1400" dirty="0">
                <a:latin typeface=""/>
              </a:rPr>
              <a:t>, fin  </a:t>
            </a:r>
            <a:r>
              <a:rPr lang="en-US" sz="1400" dirty="0" err="1">
                <a:latin typeface=""/>
              </a:rPr>
              <a:t>intervalo</a:t>
            </a:r>
            <a:r>
              <a:rPr lang="en-US" sz="1400" dirty="0">
                <a:latin typeface=""/>
              </a:rPr>
              <a:t>) y range(</a:t>
            </a:r>
            <a:r>
              <a:rPr lang="en-US" sz="1400" dirty="0" err="1">
                <a:latin typeface=""/>
              </a:rPr>
              <a:t>inicio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intervalo</a:t>
            </a:r>
            <a:r>
              <a:rPr lang="en-US" sz="1400" dirty="0">
                <a:latin typeface=""/>
              </a:rPr>
              <a:t>, fin </a:t>
            </a:r>
            <a:r>
              <a:rPr lang="en-US" sz="1400" dirty="0" err="1">
                <a:latin typeface=""/>
              </a:rPr>
              <a:t>intervalo</a:t>
            </a:r>
            <a:r>
              <a:rPr lang="en-US" sz="1400" dirty="0">
                <a:latin typeface=""/>
              </a:rPr>
              <a:t>, </a:t>
            </a:r>
            <a:r>
              <a:rPr lang="en-US" sz="1400" dirty="0" err="1">
                <a:latin typeface=""/>
              </a:rPr>
              <a:t>incremento</a:t>
            </a:r>
            <a:r>
              <a:rPr lang="en-US" sz="1400" dirty="0">
                <a:latin typeface=""/>
              </a:rPr>
              <a:t>). Se ha de </a:t>
            </a:r>
            <a:r>
              <a:rPr lang="en-US" sz="1400" dirty="0" err="1">
                <a:latin typeface=""/>
              </a:rPr>
              <a:t>destacar</a:t>
            </a:r>
            <a:r>
              <a:rPr lang="en-US" sz="1400" dirty="0">
                <a:latin typeface=""/>
              </a:rPr>
              <a:t> que </a:t>
            </a:r>
            <a:r>
              <a:rPr lang="en-US" sz="1400" dirty="0" err="1">
                <a:latin typeface=""/>
              </a:rPr>
              <a:t>el</a:t>
            </a:r>
            <a:r>
              <a:rPr lang="en-US" sz="1400" dirty="0">
                <a:latin typeface=""/>
              </a:rPr>
              <a:t> final del </a:t>
            </a:r>
            <a:r>
              <a:rPr lang="en-US" sz="1400" dirty="0" err="1">
                <a:latin typeface=""/>
              </a:rPr>
              <a:t>intervalo</a:t>
            </a:r>
            <a:r>
              <a:rPr lang="en-US" sz="1400" dirty="0">
                <a:latin typeface=""/>
              </a:rPr>
              <a:t> es </a:t>
            </a:r>
            <a:r>
              <a:rPr lang="en-US" sz="1400" dirty="0" err="1">
                <a:latin typeface=""/>
              </a:rPr>
              <a:t>abierto</a:t>
            </a:r>
            <a:r>
              <a:rPr lang="en-US" sz="1400" dirty="0">
                <a:latin typeface=""/>
              </a:rPr>
              <a:t> y no  </a:t>
            </a:r>
            <a:r>
              <a:rPr lang="en-US" sz="1400" dirty="0" err="1">
                <a:latin typeface=""/>
              </a:rPr>
              <a:t>cerrado</a:t>
            </a:r>
            <a:r>
              <a:rPr lang="en-US" sz="1400" dirty="0">
                <a:latin typeface=""/>
              </a:rPr>
              <a:t>. Es </a:t>
            </a:r>
            <a:r>
              <a:rPr lang="en-US" sz="1400" dirty="0" err="1">
                <a:latin typeface=""/>
              </a:rPr>
              <a:t>decir</a:t>
            </a:r>
            <a:r>
              <a:rPr lang="en-US" sz="1400" dirty="0">
                <a:latin typeface=""/>
              </a:rPr>
              <a:t>, </a:t>
            </a:r>
            <a:r>
              <a:rPr lang="en-US" sz="1400" dirty="0" err="1">
                <a:latin typeface=""/>
              </a:rPr>
              <a:t>recorre</a:t>
            </a:r>
            <a:r>
              <a:rPr lang="en-US" sz="1400" dirty="0">
                <a:latin typeface=""/>
              </a:rPr>
              <a:t> hasta </a:t>
            </a:r>
            <a:r>
              <a:rPr lang="en-US" sz="1400" dirty="0" err="1">
                <a:latin typeface=""/>
              </a:rPr>
              <a:t>el</a:t>
            </a:r>
            <a:r>
              <a:rPr lang="en-US" sz="1400" dirty="0">
                <a:latin typeface=""/>
              </a:rPr>
              <a:t> anterior </a:t>
            </a:r>
            <a:r>
              <a:rPr lang="en-US" sz="1400" dirty="0" err="1">
                <a:latin typeface=""/>
              </a:rPr>
              <a:t>numero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especificado</a:t>
            </a:r>
            <a:r>
              <a:rPr lang="en-US" sz="1400" dirty="0">
                <a:latin typeface=""/>
              </a:rPr>
              <a:t>.​</a:t>
            </a:r>
          </a:p>
          <a:p>
            <a:pPr fontAlgn="base"/>
            <a:r>
              <a:rPr lang="en-US" sz="1400" dirty="0">
                <a:latin typeface=""/>
              </a:rPr>
              <a:t>​</a:t>
            </a:r>
          </a:p>
          <a:p>
            <a:pPr fontAlgn="base"/>
            <a:r>
              <a:rPr lang="en-US" sz="1400" dirty="0" err="1">
                <a:latin typeface=""/>
              </a:rPr>
              <a:t>Sintaxis</a:t>
            </a:r>
            <a:r>
              <a:rPr lang="en-US" sz="1400" dirty="0">
                <a:latin typeface=""/>
              </a:rPr>
              <a:t>:​</a:t>
            </a:r>
          </a:p>
          <a:p>
            <a:pPr fontAlgn="base"/>
            <a:r>
              <a:rPr lang="en-US" sz="1400" dirty="0">
                <a:latin typeface=""/>
              </a:rPr>
              <a:t>	for </a:t>
            </a:r>
            <a:r>
              <a:rPr lang="en-US" sz="1400" dirty="0" err="1">
                <a:latin typeface=""/>
              </a:rPr>
              <a:t>i</a:t>
            </a:r>
            <a:r>
              <a:rPr lang="en-US" sz="1400" dirty="0">
                <a:latin typeface=""/>
              </a:rPr>
              <a:t> in range(6):​</a:t>
            </a:r>
          </a:p>
          <a:p>
            <a:pPr fontAlgn="base"/>
            <a:r>
              <a:rPr lang="en-US" sz="1400" dirty="0">
                <a:latin typeface=""/>
              </a:rPr>
              <a:t>		print(</a:t>
            </a:r>
            <a:r>
              <a:rPr lang="en-US" sz="1400" dirty="0" err="1">
                <a:latin typeface=""/>
              </a:rPr>
              <a:t>i</a:t>
            </a:r>
            <a:r>
              <a:rPr lang="en-US" sz="1400" dirty="0">
                <a:latin typeface=""/>
              </a:rPr>
              <a:t>)​</a:t>
            </a:r>
          </a:p>
          <a:p>
            <a:pPr fontAlgn="base"/>
            <a:r>
              <a:rPr lang="en-US" sz="1400" dirty="0">
                <a:latin typeface=""/>
              </a:rPr>
              <a:t>​</a:t>
            </a:r>
          </a:p>
          <a:p>
            <a:pPr fontAlgn="base"/>
            <a:r>
              <a:rPr lang="en-US" sz="1400" dirty="0">
                <a:latin typeface=""/>
              </a:rPr>
              <a:t>Los </a:t>
            </a:r>
            <a:r>
              <a:rPr lang="en-US" sz="1400" dirty="0" err="1">
                <a:latin typeface=""/>
              </a:rPr>
              <a:t>bucles</a:t>
            </a:r>
            <a:r>
              <a:rPr lang="en-US" sz="1400" dirty="0">
                <a:latin typeface=""/>
              </a:rPr>
              <a:t> </a:t>
            </a:r>
            <a:r>
              <a:rPr lang="en-US" sz="1400" b="1" dirty="0">
                <a:latin typeface=""/>
              </a:rPr>
              <a:t>WHILE </a:t>
            </a:r>
            <a:r>
              <a:rPr lang="en-US" sz="1400" dirty="0" err="1">
                <a:latin typeface=""/>
              </a:rPr>
              <a:t>hacen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uso</a:t>
            </a:r>
            <a:r>
              <a:rPr lang="en-US" sz="1400" dirty="0">
                <a:latin typeface=""/>
              </a:rPr>
              <a:t> de </a:t>
            </a:r>
            <a:r>
              <a:rPr lang="en-US" sz="1400" dirty="0" err="1">
                <a:latin typeface=""/>
              </a:rPr>
              <a:t>los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condicionales</a:t>
            </a:r>
            <a:r>
              <a:rPr lang="en-US" sz="1400" dirty="0">
                <a:latin typeface=""/>
              </a:rPr>
              <a:t> para </a:t>
            </a:r>
            <a:r>
              <a:rPr lang="en-US" sz="1400" dirty="0" err="1">
                <a:latin typeface=""/>
              </a:rPr>
              <a:t>repetir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su</a:t>
            </a:r>
            <a:r>
              <a:rPr lang="en-US" sz="1400" dirty="0">
                <a:latin typeface=""/>
              </a:rPr>
              <a:t> </a:t>
            </a:r>
            <a:r>
              <a:rPr lang="en-US" sz="1400" dirty="0" err="1">
                <a:latin typeface=""/>
              </a:rPr>
              <a:t>ejecución</a:t>
            </a:r>
            <a:r>
              <a:rPr lang="en-US" sz="1400" dirty="0">
                <a:latin typeface=""/>
              </a:rPr>
              <a:t>.​</a:t>
            </a:r>
          </a:p>
          <a:p>
            <a:pPr fontAlgn="base"/>
            <a:r>
              <a:rPr lang="en-US" sz="1400" dirty="0">
                <a:latin typeface=""/>
              </a:rPr>
              <a:t>​</a:t>
            </a:r>
          </a:p>
          <a:p>
            <a:pPr fontAlgn="base"/>
            <a:r>
              <a:rPr lang="en-US" sz="1400" dirty="0" err="1">
                <a:latin typeface=""/>
              </a:rPr>
              <a:t>Sintaxis</a:t>
            </a:r>
            <a:r>
              <a:rPr lang="en-US" sz="1400" dirty="0">
                <a:latin typeface=""/>
              </a:rPr>
              <a:t>:​</a:t>
            </a:r>
          </a:p>
          <a:p>
            <a:pPr fontAlgn="base"/>
            <a:r>
              <a:rPr lang="en-US" sz="1400" dirty="0">
                <a:latin typeface=""/>
              </a:rPr>
              <a:t>	a=10​</a:t>
            </a:r>
          </a:p>
          <a:p>
            <a:pPr fontAlgn="base"/>
            <a:r>
              <a:rPr lang="en-US" sz="1400" dirty="0">
                <a:latin typeface=""/>
              </a:rPr>
              <a:t>	while(a&lt;20):​</a:t>
            </a:r>
          </a:p>
          <a:p>
            <a:pPr fontAlgn="base"/>
            <a:r>
              <a:rPr lang="en-US" sz="1400" dirty="0">
                <a:latin typeface=""/>
              </a:rPr>
              <a:t>		print(a)  a = a+1​</a:t>
            </a:r>
          </a:p>
        </p:txBody>
      </p:sp>
    </p:spTree>
    <p:extLst>
      <p:ext uri="{BB962C8B-B14F-4D97-AF65-F5344CB8AC3E}">
        <p14:creationId xmlns:p14="http://schemas.microsoft.com/office/powerpoint/2010/main" val="2372157688"/>
      </p:ext>
    </p:extLst>
  </p:cSld>
  <p:clrMapOvr>
    <a:masterClrMapping/>
  </p:clrMapOvr>
</p:sld>
</file>

<file path=ppt/theme/theme1.xml><?xml version="1.0" encoding="utf-8"?>
<a:theme xmlns:a="http://schemas.openxmlformats.org/drawingml/2006/main" name="U-T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608A18E5C364E4F9069453AAB036A6F" ma:contentTypeVersion="15" ma:contentTypeDescription="Crear nuevo documento." ma:contentTypeScope="" ma:versionID="c4584965f74b56d36affc750c59970cd">
  <xsd:schema xmlns:xsd="http://www.w3.org/2001/XMLSchema" xmlns:xs="http://www.w3.org/2001/XMLSchema" xmlns:p="http://schemas.microsoft.com/office/2006/metadata/properties" xmlns:ns2="9d691d1e-9117-4967-8635-a338639a832f" xmlns:ns3="b96e311d-3d9a-4103-8cc1-1a6d6486b141" targetNamespace="http://schemas.microsoft.com/office/2006/metadata/properties" ma:root="true" ma:fieldsID="1834cdf127539acf13ca8be74ab90d5f" ns2:_="" ns3:_="">
    <xsd:import namespace="9d691d1e-9117-4967-8635-a338639a832f"/>
    <xsd:import namespace="b96e311d-3d9a-4103-8cc1-1a6d6486b1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91d1e-9117-4967-8635-a338639a83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47deafdd-2578-4677-bdc7-92681a7a0d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6e311d-3d9a-4103-8cc1-1a6d6486b14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24b8b05-f169-447f-8ca6-33fca74dd27c}" ma:internalName="TaxCatchAll" ma:showField="CatchAllData" ma:web="b96e311d-3d9a-4103-8cc1-1a6d6486b1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d691d1e-9117-4967-8635-a338639a832f">
      <Terms xmlns="http://schemas.microsoft.com/office/infopath/2007/PartnerControls"/>
    </lcf76f155ced4ddcb4097134ff3c332f>
    <TaxCatchAll xmlns="b96e311d-3d9a-4103-8cc1-1a6d6486b14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A16A36-FD87-4435-9E64-1C9376704E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691d1e-9117-4967-8635-a338639a832f"/>
    <ds:schemaRef ds:uri="b96e311d-3d9a-4103-8cc1-1a6d6486b1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9F4939-7D3C-415E-B338-2D9CC5752810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9d691d1e-9117-4967-8635-a338639a832f"/>
    <ds:schemaRef ds:uri="http://schemas.microsoft.com/office/infopath/2007/PartnerControls"/>
    <ds:schemaRef ds:uri="http://schemas.openxmlformats.org/package/2006/metadata/core-properties"/>
    <ds:schemaRef ds:uri="b96e311d-3d9a-4103-8cc1-1a6d6486b14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AA8A3B7-D9CA-4291-93D9-32040B774C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13371</TotalTime>
  <Words>965</Words>
  <Application>Microsoft Macintosh PowerPoint</Application>
  <PresentationFormat>Widescreen</PresentationFormat>
  <Paragraphs>120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Calibri</vt:lpstr>
      <vt:lpstr>Montserrat</vt:lpstr>
      <vt:lpstr>U-TAD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U-TAD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Posgrados Marzo</dc:title>
  <dc:subject/>
  <dc:creator>Gema Tabaco</dc:creator>
  <cp:keywords>Plan Posgrados Marzo</cp:keywords>
  <dc:description/>
  <cp:lastModifiedBy>Sebastián Francisco Gutiérrez Rojas</cp:lastModifiedBy>
  <cp:revision>830</cp:revision>
  <cp:lastPrinted>2015-11-16T17:15:01Z</cp:lastPrinted>
  <dcterms:created xsi:type="dcterms:W3CDTF">2015-10-08T14:45:09Z</dcterms:created>
  <dcterms:modified xsi:type="dcterms:W3CDTF">2023-03-03T21:48:36Z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0x010100D608A18E5C364E4F9069453AAB036A6F</vt:lpwstr>
  </property>
  <property fmtid="{D5CDD505-2E9C-101B-9397-08002B2CF9AE}" pid="3" name="MediaServiceImageTags">
    <vt:lpwstr/>
  </property>
</Properties>
</file>